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7" r:id="rId1"/>
    <p:sldMasterId id="2147483839" r:id="rId2"/>
  </p:sldMasterIdLst>
  <p:notesMasterIdLst>
    <p:notesMasterId r:id="rId158"/>
  </p:notesMasterIdLst>
  <p:handoutMasterIdLst>
    <p:handoutMasterId r:id="rId159"/>
  </p:handoutMasterIdLst>
  <p:sldIdLst>
    <p:sldId id="256" r:id="rId3"/>
    <p:sldId id="258" r:id="rId4"/>
    <p:sldId id="272" r:id="rId5"/>
    <p:sldId id="273" r:id="rId6"/>
    <p:sldId id="274" r:id="rId7"/>
    <p:sldId id="275" r:id="rId8"/>
    <p:sldId id="276" r:id="rId9"/>
    <p:sldId id="277" r:id="rId10"/>
    <p:sldId id="259" r:id="rId11"/>
    <p:sldId id="260" r:id="rId12"/>
    <p:sldId id="278" r:id="rId13"/>
    <p:sldId id="279" r:id="rId14"/>
    <p:sldId id="280" r:id="rId15"/>
    <p:sldId id="281" r:id="rId16"/>
    <p:sldId id="295" r:id="rId17"/>
    <p:sldId id="296" r:id="rId18"/>
    <p:sldId id="297" r:id="rId19"/>
    <p:sldId id="298" r:id="rId20"/>
    <p:sldId id="283" r:id="rId21"/>
    <p:sldId id="285" r:id="rId22"/>
    <p:sldId id="286" r:id="rId23"/>
    <p:sldId id="287" r:id="rId24"/>
    <p:sldId id="288" r:id="rId25"/>
    <p:sldId id="289" r:id="rId26"/>
    <p:sldId id="290" r:id="rId27"/>
    <p:sldId id="291" r:id="rId28"/>
    <p:sldId id="292" r:id="rId29"/>
    <p:sldId id="293" r:id="rId30"/>
    <p:sldId id="294" r:id="rId31"/>
    <p:sldId id="364"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54" r:id="rId87"/>
    <p:sldId id="355" r:id="rId88"/>
    <p:sldId id="356" r:id="rId89"/>
    <p:sldId id="357" r:id="rId90"/>
    <p:sldId id="358" r:id="rId91"/>
    <p:sldId id="359" r:id="rId92"/>
    <p:sldId id="360" r:id="rId93"/>
    <p:sldId id="361" r:id="rId94"/>
    <p:sldId id="362" r:id="rId95"/>
    <p:sldId id="363" r:id="rId96"/>
    <p:sldId id="365" r:id="rId97"/>
    <p:sldId id="366" r:id="rId98"/>
    <p:sldId id="367" r:id="rId99"/>
    <p:sldId id="368" r:id="rId100"/>
    <p:sldId id="369" r:id="rId101"/>
    <p:sldId id="370" r:id="rId102"/>
    <p:sldId id="371" r:id="rId103"/>
    <p:sldId id="372" r:id="rId104"/>
    <p:sldId id="373" r:id="rId105"/>
    <p:sldId id="374" r:id="rId106"/>
    <p:sldId id="375" r:id="rId107"/>
    <p:sldId id="376" r:id="rId108"/>
    <p:sldId id="377" r:id="rId109"/>
    <p:sldId id="378" r:id="rId110"/>
    <p:sldId id="379" r:id="rId111"/>
    <p:sldId id="380" r:id="rId112"/>
    <p:sldId id="381" r:id="rId113"/>
    <p:sldId id="382" r:id="rId114"/>
    <p:sldId id="383" r:id="rId115"/>
    <p:sldId id="384" r:id="rId116"/>
    <p:sldId id="385" r:id="rId117"/>
    <p:sldId id="386" r:id="rId118"/>
    <p:sldId id="387" r:id="rId119"/>
    <p:sldId id="388" r:id="rId120"/>
    <p:sldId id="389" r:id="rId121"/>
    <p:sldId id="390" r:id="rId122"/>
    <p:sldId id="391" r:id="rId123"/>
    <p:sldId id="392" r:id="rId124"/>
    <p:sldId id="393" r:id="rId125"/>
    <p:sldId id="394" r:id="rId126"/>
    <p:sldId id="395" r:id="rId127"/>
    <p:sldId id="396" r:id="rId128"/>
    <p:sldId id="397" r:id="rId129"/>
    <p:sldId id="398" r:id="rId130"/>
    <p:sldId id="399" r:id="rId131"/>
    <p:sldId id="400" r:id="rId132"/>
    <p:sldId id="401" r:id="rId133"/>
    <p:sldId id="402" r:id="rId134"/>
    <p:sldId id="403" r:id="rId135"/>
    <p:sldId id="404" r:id="rId136"/>
    <p:sldId id="405" r:id="rId137"/>
    <p:sldId id="406" r:id="rId138"/>
    <p:sldId id="407" r:id="rId139"/>
    <p:sldId id="408" r:id="rId140"/>
    <p:sldId id="409" r:id="rId141"/>
    <p:sldId id="410" r:id="rId142"/>
    <p:sldId id="411" r:id="rId143"/>
    <p:sldId id="412" r:id="rId144"/>
    <p:sldId id="413" r:id="rId145"/>
    <p:sldId id="414" r:id="rId146"/>
    <p:sldId id="415" r:id="rId147"/>
    <p:sldId id="416" r:id="rId148"/>
    <p:sldId id="417" r:id="rId149"/>
    <p:sldId id="418" r:id="rId150"/>
    <p:sldId id="419" r:id="rId151"/>
    <p:sldId id="420" r:id="rId152"/>
    <p:sldId id="421" r:id="rId153"/>
    <p:sldId id="422" r:id="rId154"/>
    <p:sldId id="423" r:id="rId155"/>
    <p:sldId id="424" r:id="rId156"/>
    <p:sldId id="425" r:id="rId1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handoutMaster" Target="handoutMasters/handout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tableStyles" Target="tableStyle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0DBEB6-19E5-1C4D-A464-6900FC2E1629}" type="datetimeFigureOut">
              <a:rPr lang="en-US" smtClean="0"/>
              <a:t>5/6/2015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C9515-C6FE-CD4B-B89F-AA62C4415D74}" type="slidenum">
              <a:rPr lang="en-US" smtClean="0"/>
              <a:t>‹#›</a:t>
            </a:fld>
            <a:endParaRPr lang="en-US"/>
          </a:p>
        </p:txBody>
      </p:sp>
    </p:spTree>
    <p:extLst>
      <p:ext uri="{BB962C8B-B14F-4D97-AF65-F5344CB8AC3E}">
        <p14:creationId xmlns:p14="http://schemas.microsoft.com/office/powerpoint/2010/main" val="2477721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F9B3F2-1197-47A6-945B-7FB80A9D17B9}" type="datetimeFigureOut">
              <a:rPr lang="en-IE" smtClean="0"/>
              <a:t>06/05/2015</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091EBB-5929-41E8-9270-F54B0467378D}" type="slidenum">
              <a:rPr lang="en-IE" smtClean="0"/>
              <a:t>‹#›</a:t>
            </a:fld>
            <a:endParaRPr lang="en-IE"/>
          </a:p>
        </p:txBody>
      </p:sp>
    </p:spTree>
    <p:extLst>
      <p:ext uri="{BB962C8B-B14F-4D97-AF65-F5344CB8AC3E}">
        <p14:creationId xmlns:p14="http://schemas.microsoft.com/office/powerpoint/2010/main" val="210813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70656FD-56A8-4C62-B39C-294C697C1F2B}" type="slidenum">
              <a:rPr lang="en-IE" smtClean="0"/>
              <a:pPr/>
              <a:t>30</a:t>
            </a:fld>
            <a:endParaRPr lang="en-IE"/>
          </a:p>
        </p:txBody>
      </p:sp>
      <p:sp>
        <p:nvSpPr>
          <p:cNvPr id="5" name="Date Placeholder 4"/>
          <p:cNvSpPr>
            <a:spLocks noGrp="1"/>
          </p:cNvSpPr>
          <p:nvPr>
            <p:ph type="dt" idx="11"/>
          </p:nvPr>
        </p:nvSpPr>
        <p:spPr/>
        <p:txBody>
          <a:bodyPr/>
          <a:lstStyle/>
          <a:p>
            <a:fld id="{8E7A83C0-9FAB-450E-9CE8-585D129537A7}" type="datetime6">
              <a:rPr lang="en-IE" smtClean="0"/>
              <a:pPr/>
              <a:t>May 15</a:t>
            </a:fld>
            <a:endParaRPr lang="en-IE"/>
          </a:p>
        </p:txBody>
      </p:sp>
    </p:spTree>
    <p:extLst>
      <p:ext uri="{BB962C8B-B14F-4D97-AF65-F5344CB8AC3E}">
        <p14:creationId xmlns:p14="http://schemas.microsoft.com/office/powerpoint/2010/main" val="178875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70656FD-56A8-4C62-B39C-294C697C1F2B}" type="slidenum">
              <a:rPr lang="en-IE" smtClean="0"/>
              <a:pPr/>
              <a:t>62</a:t>
            </a:fld>
            <a:endParaRPr lang="en-IE"/>
          </a:p>
        </p:txBody>
      </p:sp>
      <p:sp>
        <p:nvSpPr>
          <p:cNvPr id="5" name="Date Placeholder 4"/>
          <p:cNvSpPr>
            <a:spLocks noGrp="1"/>
          </p:cNvSpPr>
          <p:nvPr>
            <p:ph type="dt" idx="11"/>
          </p:nvPr>
        </p:nvSpPr>
        <p:spPr/>
        <p:txBody>
          <a:bodyPr/>
          <a:lstStyle/>
          <a:p>
            <a:fld id="{8E7A83C0-9FAB-450E-9CE8-585D129537A7}" type="datetime6">
              <a:rPr lang="en-IE" smtClean="0"/>
              <a:pPr/>
              <a:t>May 15</a:t>
            </a:fld>
            <a:endParaRPr lang="en-IE"/>
          </a:p>
        </p:txBody>
      </p:sp>
    </p:spTree>
    <p:extLst>
      <p:ext uri="{BB962C8B-B14F-4D97-AF65-F5344CB8AC3E}">
        <p14:creationId xmlns:p14="http://schemas.microsoft.com/office/powerpoint/2010/main" val="178875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E"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eaLnBrk="1" hangingPunct="1"/>
            <a:fld id="{D72942D5-2CC3-487B-B963-59F6FEC0DB82}" type="slidenum">
              <a:rPr lang="en-IE" altLang="en-US" sz="1200">
                <a:solidFill>
                  <a:prstClr val="black"/>
                </a:solidFill>
              </a:rPr>
              <a:pPr eaLnBrk="1" hangingPunct="1"/>
              <a:t>95</a:t>
            </a:fld>
            <a:endParaRPr lang="en-IE" altLang="en-US" sz="1200">
              <a:solidFill>
                <a:prstClr val="black"/>
              </a:solidFill>
            </a:endParaRPr>
          </a:p>
        </p:txBody>
      </p:sp>
      <p:sp>
        <p:nvSpPr>
          <p:cNvPr id="6554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eaLnBrk="1" hangingPunct="1"/>
            <a:fld id="{9DD2AAD4-5AF3-4741-BA75-CBA34E8024BE}" type="datetime6">
              <a:rPr lang="en-IE" altLang="en-US" sz="1200">
                <a:solidFill>
                  <a:prstClr val="black"/>
                </a:solidFill>
              </a:rPr>
              <a:pPr eaLnBrk="1" hangingPunct="1"/>
              <a:t>May 15</a:t>
            </a:fld>
            <a:endParaRPr lang="en-IE"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9C30C1C-A5F5-E045-B692-35FFC64C0616}" type="datetimeFigureOut">
              <a:rPr lang="en-US" smtClean="0"/>
              <a:t>5/6/2015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AB2479D-7A59-D14B-867A-E812337B773A}"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C30C1C-A5F5-E045-B692-35FFC64C0616}"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479D-7A59-D14B-867A-E812337B77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C30C1C-A5F5-E045-B692-35FFC64C0616}"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479D-7A59-D14B-867A-E812337B773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AEC80C5-082E-4633-8572-4592D885E031}" type="datetime6">
              <a:rPr lang="en-US">
                <a:solidFill>
                  <a:srgbClr val="000000"/>
                </a:solidFill>
              </a:rPr>
              <a:pPr>
                <a:defRPr/>
              </a:pPr>
              <a:t>May 15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08E983-D34F-4B9E-A054-B20BC73358C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90079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A5D1135-DE2B-4974-BF4B-380DCBA35FB2}" type="datetime6">
              <a:rPr lang="en-US">
                <a:solidFill>
                  <a:srgbClr val="000000"/>
                </a:solidFill>
              </a:rPr>
              <a:pPr>
                <a:defRPr/>
              </a:pPr>
              <a:t>May 15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3C9A38-1968-4EA3-8F33-9816D14287A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25286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693175B-649C-475A-838E-0C2D0E8C2063}" type="datetime6">
              <a:rPr lang="en-US">
                <a:solidFill>
                  <a:srgbClr val="000000"/>
                </a:solidFill>
              </a:rPr>
              <a:pPr>
                <a:defRPr/>
              </a:pPr>
              <a:t>May 15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2FDFAA-4088-4084-9EF6-383664886CB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0334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BE41892A-BBCE-429D-8945-71076E3455F3}" type="datetime6">
              <a:rPr lang="en-US">
                <a:solidFill>
                  <a:srgbClr val="000000"/>
                </a:solidFill>
              </a:rPr>
              <a:pPr>
                <a:defRPr/>
              </a:pPr>
              <a:t>May 15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BC5766-35BF-43C6-B703-AFA2F55B370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14752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D97C55C3-60ED-4FCB-AFEB-66DB1D21557F}" type="datetime6">
              <a:rPr lang="en-US">
                <a:solidFill>
                  <a:srgbClr val="000000"/>
                </a:solidFill>
              </a:rPr>
              <a:pPr>
                <a:defRPr/>
              </a:pPr>
              <a:t>May 15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DCFB4A9-669F-4C2B-83C3-5E64300E9A8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7771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C8E7E8A3-2BF3-45CA-A1FE-2737AF885665}" type="datetime6">
              <a:rPr lang="en-US">
                <a:solidFill>
                  <a:srgbClr val="000000"/>
                </a:solidFill>
              </a:rPr>
              <a:pPr>
                <a:defRPr/>
              </a:pPr>
              <a:t>May 15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0CE8AC-D71C-44FB-952B-30370701D6D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11921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3C50B93-3265-475B-AA70-483D234E22CF}" type="datetime6">
              <a:rPr lang="en-US">
                <a:solidFill>
                  <a:srgbClr val="000000"/>
                </a:solidFill>
              </a:rPr>
              <a:pPr>
                <a:defRPr/>
              </a:pPr>
              <a:t>May 15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86B2DA7-DBD6-473B-87F4-982EF5E0064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66329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1BFD792-EE70-4BAF-812E-7981263BAC16}" type="datetime6">
              <a:rPr lang="en-US">
                <a:solidFill>
                  <a:srgbClr val="000000"/>
                </a:solidFill>
              </a:rPr>
              <a:pPr>
                <a:defRPr/>
              </a:pPr>
              <a:t>May 15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14B8DC-7930-465C-894B-940B3248695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8921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C30C1C-A5F5-E045-B692-35FFC64C0616}"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479D-7A59-D14B-867A-E812337B773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1804BCF-31E9-45F0-A355-021C6C88A62B}" type="datetime6">
              <a:rPr lang="en-US">
                <a:solidFill>
                  <a:srgbClr val="000000"/>
                </a:solidFill>
              </a:rPr>
              <a:pPr>
                <a:defRPr/>
              </a:pPr>
              <a:t>May 15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B64A7B-C7CB-4211-A964-229A0F8EB53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11160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F0AAAEF-BAE8-460E-89EA-094ABB7A16AB}" type="datetime6">
              <a:rPr lang="en-US">
                <a:solidFill>
                  <a:srgbClr val="000000"/>
                </a:solidFill>
              </a:rPr>
              <a:pPr>
                <a:defRPr/>
              </a:pPr>
              <a:t>May 15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C20587-F3FA-4EFD-BCBB-3062DD1283F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887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074EDD8-9CE2-48E9-9D2C-276C1AA8DFF6}" type="datetime6">
              <a:rPr lang="en-US">
                <a:solidFill>
                  <a:srgbClr val="000000"/>
                </a:solidFill>
              </a:rPr>
              <a:pPr>
                <a:defRPr/>
              </a:pPr>
              <a:t>May 15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060446-8431-4065-BAD9-31E0FC29BD6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9891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C30C1C-A5F5-E045-B692-35FFC64C0616}"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AB2479D-7A59-D14B-867A-E812337B773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9C30C1C-A5F5-E045-B692-35FFC64C0616}"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2479D-7A59-D14B-867A-E812337B773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9C30C1C-A5F5-E045-B692-35FFC64C0616}" type="datetimeFigureOut">
              <a:rPr lang="en-US" smtClean="0"/>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B2479D-7A59-D14B-867A-E812337B77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9C30C1C-A5F5-E045-B692-35FFC64C0616}" type="datetimeFigureOut">
              <a:rPr lang="en-US" smtClean="0"/>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B2479D-7A59-D14B-867A-E812337B77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30C1C-A5F5-E045-B692-35FFC64C0616}" type="datetimeFigureOut">
              <a:rPr lang="en-US" smtClean="0"/>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B2479D-7A59-D14B-867A-E812337B77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9C30C1C-A5F5-E045-B692-35FFC64C0616}"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2479D-7A59-D14B-867A-E812337B77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9C30C1C-A5F5-E045-B692-35FFC64C0616}"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2479D-7A59-D14B-867A-E812337B773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9C30C1C-A5F5-E045-B692-35FFC64C0616}" type="datetimeFigureOut">
              <a:rPr lang="en-US" smtClean="0"/>
              <a:t>5/6/2015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AB2479D-7A59-D14B-867A-E812337B773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pitchFamily="18" charset="0"/>
                <a:ea typeface="+mn-ea"/>
              </a:defRPr>
            </a:lvl1pPr>
          </a:lstStyle>
          <a:p>
            <a:pPr defTabSz="914400" fontAlgn="base">
              <a:spcBef>
                <a:spcPct val="0"/>
              </a:spcBef>
              <a:spcAft>
                <a:spcPct val="0"/>
              </a:spcAft>
              <a:defRPr/>
            </a:pPr>
            <a:fld id="{C5D2F8AF-554C-49F0-A992-62821EA48FBF}" type="datetime6">
              <a:rPr lang="en-US">
                <a:solidFill>
                  <a:srgbClr val="000000"/>
                </a:solidFill>
              </a:rPr>
              <a:pPr defTabSz="914400" fontAlgn="base">
                <a:spcBef>
                  <a:spcPct val="0"/>
                </a:spcBef>
                <a:spcAft>
                  <a:spcPct val="0"/>
                </a:spcAft>
                <a:defRPr/>
              </a:pPr>
              <a:t>May 15</a:t>
            </a:fld>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defRPr>
            </a:lvl1pPr>
          </a:lstStyle>
          <a:p>
            <a:pPr defTabSz="914400"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F777FB49-69E8-4D09-982B-B7B7007FCAD8}" type="slidenum">
              <a:rPr lang="en-GB">
                <a:solidFill>
                  <a:srgbClr val="000000"/>
                </a:solidFill>
                <a:ea typeface="ＭＳ Ｐゴシック" pitchFamily="-110" charset="-128"/>
              </a:rPr>
              <a:pPr defTabSz="914400" fontAlgn="base">
                <a:spcBef>
                  <a:spcPct val="0"/>
                </a:spcBef>
                <a:spcAft>
                  <a:spcPct val="0"/>
                </a:spcAft>
                <a:defRPr/>
              </a:pPr>
              <a:t>‹#›</a:t>
            </a:fld>
            <a:endParaRPr lang="en-GB">
              <a:solidFill>
                <a:srgbClr val="000000"/>
              </a:solidFill>
              <a:ea typeface="ＭＳ Ｐゴシック" pitchFamily="-110" charset="-128"/>
            </a:endParaRPr>
          </a:p>
        </p:txBody>
      </p:sp>
    </p:spTree>
    <p:extLst>
      <p:ext uri="{BB962C8B-B14F-4D97-AF65-F5344CB8AC3E}">
        <p14:creationId xmlns:p14="http://schemas.microsoft.com/office/powerpoint/2010/main" val="400963934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sldNum="0" hdr="0" ftr="0"/>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110"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110"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110"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110"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0"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audio" Target="../media/audio3.bin"/><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audio" Target="../media/audio5.bin"/><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audio" Target="../media/audio3.bin"/><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audio" Target="../media/audio5.bin"/><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audio" Target="../media/audio3.bin"/><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audio" Target="../media/audio5.bin"/><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audio" Target="../media/audio3.bin"/><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audio" Target="../media/audio5.bin"/><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audio" Target="../media/audio3.bin"/><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audio" Target="../media/audio5.bin"/><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audio" Target="../media/audio3.bin"/><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audio" Target="../media/audio5.bin"/><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audio" Target="../media/audio3.bin"/><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audio" Target="../media/audio5.bin"/><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audio" Target="../media/audio3.bin"/><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audio" Target="../media/audio5.bin"/><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audio" Target="../media/audio3.bin"/><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audio" Target="../media/audio5.bin"/><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audio" Target="../media/audio3.bin"/><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audio" Target="../media/audio5.bin"/><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audio" Target="../media/audio3.bin"/><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audio" Target="../media/audio5.bin"/><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audio" Target="../media/audio3.bin"/><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audio" Target="../media/audio5.bin"/><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audio" Target="../media/audio3.bin"/><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audio" Target="../media/audio5.bin"/><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audio" Target="../media/audio3.bin"/><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audio" Target="../media/audio5.bin"/><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wmf"/><Relationship Id="rId5" Type="http://schemas.openxmlformats.org/officeDocument/2006/relationships/image" Target="../media/image10.gif"/><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wmf"/><Relationship Id="rId5" Type="http://schemas.openxmlformats.org/officeDocument/2006/relationships/image" Target="../media/image10.gif"/><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audio" Target="../media/audio3.bin"/><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audio" Target="../media/audio5.bin"/><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4800" b="1" i="1" u="sng"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PROBABILITY</a:t>
            </a:r>
            <a:endParaRPr lang="en-US" sz="4800" b="1" i="1" u="sng"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Subtitle 3"/>
          <p:cNvSpPr>
            <a:spLocks noGrp="1"/>
          </p:cNvSpPr>
          <p:nvPr>
            <p:ph type="subTitle" idx="1"/>
          </p:nvPr>
        </p:nvSpPr>
        <p:spPr/>
        <p:txBody>
          <a:bodyPr/>
          <a:lstStyle/>
          <a:p>
            <a:endParaRPr lang="en-IE"/>
          </a:p>
        </p:txBody>
      </p:sp>
      <p:pic>
        <p:nvPicPr>
          <p:cNvPr id="5" name="Picture 4" descr="C:\Documents and Settings\User\Local Settings\Temporary Internet Files\Content.IE5\2E4RSY3I\MP900309450[1].jpg"/>
          <p:cNvPicPr>
            <a:picLocks noChangeAspect="1" noChangeArrowheads="1"/>
          </p:cNvPicPr>
          <p:nvPr/>
        </p:nvPicPr>
        <p:blipFill>
          <a:blip r:embed="rId2" cstate="print"/>
          <a:srcRect/>
          <a:stretch>
            <a:fillRect/>
          </a:stretch>
        </p:blipFill>
        <p:spPr bwMode="auto">
          <a:xfrm>
            <a:off x="437481" y="2905634"/>
            <a:ext cx="2444496" cy="3657600"/>
          </a:xfrm>
          <a:prstGeom prst="rect">
            <a:avLst/>
          </a:prstGeom>
          <a:noFill/>
        </p:spPr>
      </p:pic>
      <p:pic>
        <p:nvPicPr>
          <p:cNvPr id="6" name="Picture 5" descr="C:\Documents and Settings\User\Local Settings\Temporary Internet Files\Content.IE5\UVU3VEPI\MC900432143[1].wmf"/>
          <p:cNvPicPr>
            <a:picLocks noChangeAspect="1" noChangeArrowheads="1"/>
          </p:cNvPicPr>
          <p:nvPr/>
        </p:nvPicPr>
        <p:blipFill>
          <a:blip r:embed="rId3" cstate="print"/>
          <a:srcRect/>
          <a:stretch>
            <a:fillRect/>
          </a:stretch>
        </p:blipFill>
        <p:spPr bwMode="auto">
          <a:xfrm>
            <a:off x="3437762" y="3165664"/>
            <a:ext cx="1908175" cy="1895475"/>
          </a:xfrm>
          <a:prstGeom prst="rect">
            <a:avLst/>
          </a:prstGeom>
          <a:noFill/>
        </p:spPr>
      </p:pic>
      <p:pic>
        <p:nvPicPr>
          <p:cNvPr id="7" name="Picture 6" descr="C:\Documents and Settings\User\Local Settings\Temporary Internet Files\Content.IE5\BXTJFUSV\MC900434806[1].png"/>
          <p:cNvPicPr>
            <a:picLocks noChangeAspect="1" noChangeArrowheads="1"/>
          </p:cNvPicPr>
          <p:nvPr/>
        </p:nvPicPr>
        <p:blipFill>
          <a:blip r:embed="rId4" cstate="print"/>
          <a:srcRect/>
          <a:stretch>
            <a:fillRect/>
          </a:stretch>
        </p:blipFill>
        <p:spPr bwMode="auto">
          <a:xfrm>
            <a:off x="6858114" y="4113402"/>
            <a:ext cx="1828572" cy="1828572"/>
          </a:xfrm>
          <a:prstGeom prst="rect">
            <a:avLst/>
          </a:prstGeom>
          <a:noFill/>
        </p:spPr>
      </p:pic>
      <p:pic>
        <p:nvPicPr>
          <p:cNvPr id="8" name="Picture 7" descr="C:\Documents and Settings\User\Local Settings\Temporary Internet Files\Content.IE5\2E4RSY3I\MC900441703[1].png"/>
          <p:cNvPicPr>
            <a:picLocks noChangeAspect="1" noChangeArrowheads="1"/>
          </p:cNvPicPr>
          <p:nvPr/>
        </p:nvPicPr>
        <p:blipFill>
          <a:blip r:embed="rId5" cstate="print"/>
          <a:srcRect/>
          <a:stretch>
            <a:fillRect/>
          </a:stretch>
        </p:blipFill>
        <p:spPr bwMode="auto">
          <a:xfrm>
            <a:off x="7157908" y="311122"/>
            <a:ext cx="1528778" cy="152877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Example</a:t>
            </a:r>
            <a:r>
              <a:rPr lang="en-US" sz="4400" dirty="0" smtClean="0"/>
              <a:t> </a:t>
            </a:r>
            <a:endParaRPr lang="en-US" sz="4400" dirty="0"/>
          </a:p>
        </p:txBody>
      </p:sp>
      <p:sp>
        <p:nvSpPr>
          <p:cNvPr id="3" name="TextBox 2"/>
          <p:cNvSpPr txBox="1"/>
          <p:nvPr/>
        </p:nvSpPr>
        <p:spPr>
          <a:xfrm>
            <a:off x="546630" y="2648714"/>
            <a:ext cx="14130861" cy="1569660"/>
          </a:xfrm>
          <a:prstGeom prst="rect">
            <a:avLst/>
          </a:prstGeom>
          <a:noFill/>
        </p:spPr>
        <p:txBody>
          <a:bodyPr wrap="square" rtlCol="0">
            <a:spAutoFit/>
          </a:bodyPr>
          <a:lstStyle/>
          <a:p>
            <a:r>
              <a:rPr lang="en-US" sz="3200" dirty="0" smtClean="0"/>
              <a:t>St. Mary’s senior boys are in the </a:t>
            </a:r>
            <a:r>
              <a:rPr lang="en-US" sz="3200" dirty="0" err="1" smtClean="0"/>
              <a:t>Leinster</a:t>
            </a:r>
            <a:r>
              <a:rPr lang="en-US" sz="3200" dirty="0" smtClean="0"/>
              <a:t> </a:t>
            </a:r>
          </a:p>
          <a:p>
            <a:r>
              <a:rPr lang="en-US" sz="3200" dirty="0" smtClean="0"/>
              <a:t>final at the end of this month,  </a:t>
            </a:r>
          </a:p>
          <a:p>
            <a:r>
              <a:rPr lang="en-US" sz="3200" dirty="0" smtClean="0"/>
              <a:t>what are the possible outcomes of the game?</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7171" name="Rectangle 3"/>
          <p:cNvSpPr>
            <a:spLocks noGrp="1" noChangeArrowheads="1"/>
          </p:cNvSpPr>
          <p:nvPr>
            <p:ph type="ctrTitle"/>
          </p:nvPr>
        </p:nvSpPr>
        <p:spPr>
          <a:xfrm>
            <a:off x="685800" y="2819400"/>
            <a:ext cx="7772400" cy="1143000"/>
          </a:xfrm>
        </p:spPr>
        <p:txBody>
          <a:bodyPr/>
          <a:lstStyle/>
          <a:p>
            <a:pPr eaLnBrk="1" hangingPunct="1"/>
            <a:r>
              <a:rPr lang="en-US" altLang="en-US" sz="8000" smtClean="0">
                <a:solidFill>
                  <a:schemeClr val="bg1"/>
                </a:solidFill>
                <a:latin typeface="Arial" charset="0"/>
              </a:rPr>
              <a:t>Question 2</a:t>
            </a:r>
          </a:p>
        </p:txBody>
      </p:sp>
      <p:sp>
        <p:nvSpPr>
          <p:cNvPr id="7172"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7173"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3B2E322A-426F-44E5-BDF6-A2873E59FDA0}"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679871352"/>
      </p:ext>
    </p:extLst>
  </p:cSld>
  <p:clrMapOvr>
    <a:masterClrMapping/>
  </p:clrMapOvr>
  <p:transition>
    <p:zoom/>
    <p:sndAc>
      <p:stSnd>
        <p:snd r:embed="rId2" name="drumroll.wav"/>
      </p:stSnd>
    </p:sndAc>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8195"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8196"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8197"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8198"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8199" name="Rectangle 7"/>
          <p:cNvSpPr>
            <a:spLocks noGrp="1" noChangeArrowheads="1"/>
          </p:cNvSpPr>
          <p:nvPr>
            <p:ph type="title"/>
          </p:nvPr>
        </p:nvSpPr>
        <p:spPr>
          <a:xfrm>
            <a:off x="762000" y="381000"/>
            <a:ext cx="7696200" cy="2057400"/>
          </a:xfrm>
          <a:noFill/>
        </p:spPr>
        <p:txBody>
          <a:bodyPr/>
          <a:lstStyle/>
          <a:p>
            <a:pPr eaLnBrk="1" hangingPunct="1"/>
            <a:r>
              <a:rPr lang="en-GB" altLang="en-US" sz="3000" smtClean="0">
                <a:solidFill>
                  <a:schemeClr val="bg1"/>
                </a:solidFill>
                <a:latin typeface="Arial" charset="0"/>
              </a:rPr>
              <a:t>A fair, six sided dice is thrown. </a:t>
            </a:r>
            <a:br>
              <a:rPr lang="en-GB" altLang="en-US" sz="3000" smtClean="0">
                <a:solidFill>
                  <a:schemeClr val="bg1"/>
                </a:solidFill>
                <a:latin typeface="Arial" charset="0"/>
              </a:rPr>
            </a:br>
            <a:r>
              <a:rPr lang="en-GB" altLang="en-US" sz="3000" smtClean="0">
                <a:solidFill>
                  <a:schemeClr val="bg1"/>
                </a:solidFill>
                <a:latin typeface="Arial" charset="0"/>
              </a:rPr>
              <a:t>What is the probability of NOT getting a 5?</a:t>
            </a:r>
            <a:endParaRPr lang="en-US" altLang="en-US" sz="3000" smtClean="0">
              <a:solidFill>
                <a:schemeClr val="bg1"/>
              </a:solidFill>
              <a:latin typeface="Arial" charset="0"/>
            </a:endParaRPr>
          </a:p>
        </p:txBody>
      </p:sp>
      <p:sp>
        <p:nvSpPr>
          <p:cNvPr id="11272"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2</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4</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GB" altLang="en-US" sz="5400" baseline="30000" smtClean="0">
                <a:solidFill>
                  <a:schemeClr val="bg1"/>
                </a:solidFill>
                <a:latin typeface="Arial" charset="0"/>
              </a:rPr>
              <a:t>5</a:t>
            </a:r>
            <a:r>
              <a:rPr lang="en-GB" altLang="en-US" sz="5400" smtClean="0">
                <a:solidFill>
                  <a:schemeClr val="bg1"/>
                </a:solidFill>
                <a:latin typeface="Arial" charset="0"/>
              </a:rPr>
              <a:t>/</a:t>
            </a:r>
            <a:r>
              <a:rPr lang="en-GB" altLang="en-US" sz="5400" baseline="-25000" smtClean="0">
                <a:solidFill>
                  <a:schemeClr val="bg1"/>
                </a:solidFill>
                <a:latin typeface="Arial" charset="0"/>
              </a:rPr>
              <a:t>6</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D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6</a:t>
            </a:r>
            <a:endParaRPr lang="en-US" altLang="en-US" sz="5400" smtClean="0">
              <a:solidFill>
                <a:schemeClr val="bg1"/>
              </a:solidFill>
              <a:latin typeface="Arial" charset="0"/>
            </a:endParaRPr>
          </a:p>
          <a:p>
            <a:pPr eaLnBrk="1" hangingPunct="1">
              <a:buFontTx/>
              <a:buNone/>
            </a:pPr>
            <a:endParaRPr lang="en-US" altLang="en-US" sz="5400" smtClean="0">
              <a:solidFill>
                <a:schemeClr val="bg1"/>
              </a:solidFill>
              <a:latin typeface="Arial" charset="0"/>
            </a:endParaRPr>
          </a:p>
        </p:txBody>
      </p:sp>
      <p:sp>
        <p:nvSpPr>
          <p:cNvPr id="8201"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8202"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8203"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8204"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8205"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8206"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8207"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8208"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8209"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8210"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8211"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8212"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 name="Date Placeholder 1"/>
          <p:cNvSpPr>
            <a:spLocks noGrp="1"/>
          </p:cNvSpPr>
          <p:nvPr>
            <p:ph type="dt" sz="quarter" idx="10"/>
          </p:nvPr>
        </p:nvSpPr>
        <p:spPr/>
        <p:txBody>
          <a:bodyPr/>
          <a:lstStyle/>
          <a:p>
            <a:pPr>
              <a:defRPr/>
            </a:pPr>
            <a:fld id="{08E5F24D-1DFB-4021-A1DA-2E1E6B433A5C}"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3879360683"/>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1272">
                                            <p:txEl>
                                              <p:pRg st="0" end="0"/>
                                            </p:txEl>
                                          </p:spTgt>
                                        </p:tgtEl>
                                        <p:attrNameLst>
                                          <p:attrName>style.visibility</p:attrName>
                                        </p:attrNameLst>
                                      </p:cBhvr>
                                      <p:to>
                                        <p:strVal val="visible"/>
                                      </p:to>
                                    </p:set>
                                    <p:anim calcmode="lin" valueType="num">
                                      <p:cBhvr>
                                        <p:cTn id="7" dur="500" fill="hold"/>
                                        <p:tgtEl>
                                          <p:spTgt spid="11272">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11272">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1272">
                                            <p:txEl>
                                              <p:pRg st="1" end="1"/>
                                            </p:txEl>
                                          </p:spTgt>
                                        </p:tgtEl>
                                        <p:attrNameLst>
                                          <p:attrName>style.visibility</p:attrName>
                                        </p:attrNameLst>
                                      </p:cBhvr>
                                      <p:to>
                                        <p:strVal val="visible"/>
                                      </p:to>
                                    </p:set>
                                    <p:anim calcmode="lin" valueType="num">
                                      <p:cBhvr>
                                        <p:cTn id="13" dur="500" fill="hold"/>
                                        <p:tgtEl>
                                          <p:spTgt spid="11272">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11272">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1272">
                                            <p:txEl>
                                              <p:pRg st="2" end="2"/>
                                            </p:txEl>
                                          </p:spTgt>
                                        </p:tgtEl>
                                        <p:attrNameLst>
                                          <p:attrName>style.visibility</p:attrName>
                                        </p:attrNameLst>
                                      </p:cBhvr>
                                      <p:to>
                                        <p:strVal val="visible"/>
                                      </p:to>
                                    </p:set>
                                    <p:anim calcmode="lin" valueType="num">
                                      <p:cBhvr>
                                        <p:cTn id="19" dur="500" fill="hold"/>
                                        <p:tgtEl>
                                          <p:spTgt spid="11272">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11272">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1272">
                                            <p:txEl>
                                              <p:pRg st="3" end="3"/>
                                            </p:txEl>
                                          </p:spTgt>
                                        </p:tgtEl>
                                        <p:attrNameLst>
                                          <p:attrName>style.visibility</p:attrName>
                                        </p:attrNameLst>
                                      </p:cBhvr>
                                      <p:to>
                                        <p:strVal val="visible"/>
                                      </p:to>
                                    </p:set>
                                    <p:anim calcmode="lin" valueType="num">
                                      <p:cBhvr>
                                        <p:cTn id="25" dur="500" fill="hold"/>
                                        <p:tgtEl>
                                          <p:spTgt spid="11272">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11272">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9219"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9220" name="AutoShape 4"/>
          <p:cNvSpPr>
            <a:spLocks noChangeArrowheads="1"/>
          </p:cNvSpPr>
          <p:nvPr/>
        </p:nvSpPr>
        <p:spPr bwMode="auto">
          <a:xfrm>
            <a:off x="533400" y="4724400"/>
            <a:ext cx="8153400" cy="838200"/>
          </a:xfrm>
          <a:prstGeom prst="hexagon">
            <a:avLst>
              <a:gd name="adj" fmla="val 30893"/>
              <a:gd name="vf" fmla="val 115470"/>
            </a:avLst>
          </a:prstGeom>
          <a:solidFill>
            <a:schemeClr val="accent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9221"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9222"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9223" name="Rectangle 7"/>
          <p:cNvSpPr>
            <a:spLocks noGrp="1" noChangeArrowheads="1"/>
          </p:cNvSpPr>
          <p:nvPr>
            <p:ph type="title"/>
          </p:nvPr>
        </p:nvSpPr>
        <p:spPr>
          <a:xfrm>
            <a:off x="762000" y="381000"/>
            <a:ext cx="7696200" cy="2057400"/>
          </a:xfrm>
          <a:noFill/>
        </p:spPr>
        <p:txBody>
          <a:bodyPr/>
          <a:lstStyle/>
          <a:p>
            <a:pPr eaLnBrk="1" hangingPunct="1"/>
            <a:r>
              <a:rPr lang="en-GB" altLang="en-US" sz="3000" smtClean="0">
                <a:solidFill>
                  <a:schemeClr val="bg1"/>
                </a:solidFill>
                <a:latin typeface="Arial" charset="0"/>
              </a:rPr>
              <a:t>A fair, six sided dice is thrown. </a:t>
            </a:r>
            <a:br>
              <a:rPr lang="en-GB" altLang="en-US" sz="3000" smtClean="0">
                <a:solidFill>
                  <a:schemeClr val="bg1"/>
                </a:solidFill>
                <a:latin typeface="Arial" charset="0"/>
              </a:rPr>
            </a:br>
            <a:r>
              <a:rPr lang="en-GB" altLang="en-US" sz="3000" smtClean="0">
                <a:solidFill>
                  <a:schemeClr val="bg1"/>
                </a:solidFill>
                <a:latin typeface="Arial" charset="0"/>
              </a:rPr>
              <a:t>What is the probability of getting a 5?</a:t>
            </a:r>
            <a:endParaRPr lang="en-US" altLang="en-US" sz="3000" smtClean="0">
              <a:solidFill>
                <a:schemeClr val="bg1"/>
              </a:solidFill>
              <a:latin typeface="Arial" charset="0"/>
            </a:endParaRPr>
          </a:p>
        </p:txBody>
      </p:sp>
      <p:sp>
        <p:nvSpPr>
          <p:cNvPr id="9224"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2</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4</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GB" altLang="en-US" sz="5400" baseline="30000" smtClean="0">
                <a:solidFill>
                  <a:schemeClr val="bg1"/>
                </a:solidFill>
                <a:latin typeface="Arial" charset="0"/>
              </a:rPr>
              <a:t>5</a:t>
            </a:r>
            <a:r>
              <a:rPr lang="en-GB" altLang="en-US" sz="5400" smtClean="0">
                <a:solidFill>
                  <a:schemeClr val="bg1"/>
                </a:solidFill>
                <a:latin typeface="Arial" charset="0"/>
              </a:rPr>
              <a:t>/</a:t>
            </a:r>
            <a:r>
              <a:rPr lang="en-GB" altLang="en-US" sz="5400" baseline="-25000" smtClean="0">
                <a:solidFill>
                  <a:schemeClr val="bg1"/>
                </a:solidFill>
                <a:latin typeface="Arial" charset="0"/>
              </a:rPr>
              <a:t>6</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D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6</a:t>
            </a:r>
            <a:endParaRPr lang="en-US" altLang="en-US" sz="5400" smtClean="0">
              <a:solidFill>
                <a:schemeClr val="bg1"/>
              </a:solidFill>
              <a:latin typeface="Arial" charset="0"/>
            </a:endParaRPr>
          </a:p>
          <a:p>
            <a:pPr eaLnBrk="1" hangingPunct="1">
              <a:buFontTx/>
              <a:buNone/>
            </a:pPr>
            <a:endParaRPr lang="en-US" altLang="en-US" sz="5400" smtClean="0">
              <a:solidFill>
                <a:schemeClr val="bg1"/>
              </a:solidFill>
              <a:latin typeface="Arial" charset="0"/>
            </a:endParaRPr>
          </a:p>
        </p:txBody>
      </p:sp>
      <p:sp>
        <p:nvSpPr>
          <p:cNvPr id="9225"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9226"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9227"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9228"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9229"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9230"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9231"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9232"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9233"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9234"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39A5D3D8-976A-4EA9-A44A-B2A29A08273B}"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375614991"/>
      </p:ext>
    </p:extLst>
  </p:cSld>
  <p:clrMapOvr>
    <a:masterClrMapping/>
  </p:clrMapOvr>
  <p:transition>
    <p:sndAc>
      <p:stSnd>
        <p:snd r:embed="rId2" name="Tarda.wav"/>
      </p:stSnd>
    </p:sndAc>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0243" name="Rectangle 3"/>
          <p:cNvSpPr>
            <a:spLocks noGrp="1" noChangeArrowheads="1"/>
          </p:cNvSpPr>
          <p:nvPr>
            <p:ph type="ctrTitle"/>
          </p:nvPr>
        </p:nvSpPr>
        <p:spPr>
          <a:xfrm>
            <a:off x="685800" y="2819400"/>
            <a:ext cx="7772400" cy="1143000"/>
          </a:xfrm>
        </p:spPr>
        <p:txBody>
          <a:bodyPr/>
          <a:lstStyle/>
          <a:p>
            <a:pPr eaLnBrk="1" hangingPunct="1"/>
            <a:r>
              <a:rPr lang="en-GB" altLang="en-US" sz="8000" smtClean="0">
                <a:solidFill>
                  <a:schemeClr val="bg1"/>
                </a:solidFill>
                <a:latin typeface="Arial" charset="0"/>
              </a:rPr>
              <a:t>€200</a:t>
            </a:r>
            <a:endParaRPr lang="en-US" altLang="en-US" sz="8000" smtClean="0">
              <a:solidFill>
                <a:schemeClr val="bg1"/>
              </a:solidFill>
              <a:latin typeface="Arial" charset="0"/>
            </a:endParaRPr>
          </a:p>
        </p:txBody>
      </p:sp>
      <p:sp>
        <p:nvSpPr>
          <p:cNvPr id="10244"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0245"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AD335795-FF94-4EE1-BE44-2A6469D598DF}"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1793492236"/>
      </p:ext>
    </p:extLst>
  </p:cSld>
  <p:clrMapOvr>
    <a:masterClrMapping/>
  </p:clrMapOvr>
  <p:transition>
    <p:zoom/>
    <p:sndAc>
      <p:stSnd>
        <p:snd r:embed="rId2" name="cashreg.wav"/>
      </p:stSnd>
    </p:sndAc>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1267" name="Rectangle 3"/>
          <p:cNvSpPr>
            <a:spLocks noGrp="1" noChangeArrowheads="1"/>
          </p:cNvSpPr>
          <p:nvPr>
            <p:ph type="ctrTitle"/>
          </p:nvPr>
        </p:nvSpPr>
        <p:spPr>
          <a:xfrm>
            <a:off x="685800" y="2819400"/>
            <a:ext cx="7772400" cy="1143000"/>
          </a:xfrm>
        </p:spPr>
        <p:txBody>
          <a:bodyPr/>
          <a:lstStyle/>
          <a:p>
            <a:pPr eaLnBrk="1" hangingPunct="1"/>
            <a:r>
              <a:rPr lang="en-US" altLang="en-US" sz="8000" smtClean="0">
                <a:solidFill>
                  <a:schemeClr val="bg1"/>
                </a:solidFill>
                <a:latin typeface="Arial" charset="0"/>
              </a:rPr>
              <a:t>Question 3</a:t>
            </a:r>
          </a:p>
        </p:txBody>
      </p:sp>
      <p:sp>
        <p:nvSpPr>
          <p:cNvPr id="11268"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1269"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BE212306-01EC-4E53-A975-57C974C5043C}"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761869430"/>
      </p:ext>
    </p:extLst>
  </p:cSld>
  <p:clrMapOvr>
    <a:masterClrMapping/>
  </p:clrMapOvr>
  <p:transition>
    <p:zoom/>
    <p:sndAc>
      <p:stSnd>
        <p:snd r:embed="rId2" name="drumroll.wav"/>
      </p:stSnd>
    </p:sndAc>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2291"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2292"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2293"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2294"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2295" name="Rectangle 7"/>
          <p:cNvSpPr>
            <a:spLocks noGrp="1" noChangeArrowheads="1"/>
          </p:cNvSpPr>
          <p:nvPr>
            <p:ph type="title"/>
          </p:nvPr>
        </p:nvSpPr>
        <p:spPr>
          <a:xfrm>
            <a:off x="762000" y="381000"/>
            <a:ext cx="7696200" cy="2057400"/>
          </a:xfrm>
          <a:noFill/>
        </p:spPr>
        <p:txBody>
          <a:bodyPr/>
          <a:lstStyle/>
          <a:p>
            <a:pPr algn="l" eaLnBrk="1" hangingPunct="1"/>
            <a:r>
              <a:rPr lang="en-GB" altLang="en-US" sz="3600" smtClean="0">
                <a:solidFill>
                  <a:schemeClr val="bg1"/>
                </a:solidFill>
                <a:latin typeface="Arial" charset="0"/>
              </a:rPr>
              <a:t>A fair, six sided dice is thrown 1200 times. How many times would you expect the number 3 to come up?</a:t>
            </a:r>
            <a:endParaRPr lang="en-US" altLang="en-US" sz="3600" smtClean="0">
              <a:solidFill>
                <a:schemeClr val="bg1"/>
              </a:solidFill>
              <a:latin typeface="Arial" charset="0"/>
            </a:endParaRPr>
          </a:p>
        </p:txBody>
      </p:sp>
      <p:sp>
        <p:nvSpPr>
          <p:cNvPr id="64520"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GB" altLang="en-US" sz="5400" smtClean="0">
                <a:solidFill>
                  <a:schemeClr val="bg1"/>
                </a:solidFill>
                <a:latin typeface="Arial" charset="0"/>
              </a:rPr>
              <a:t>200</a:t>
            </a:r>
            <a:r>
              <a:rPr lang="en-US" altLang="en-US" sz="5400" smtClean="0">
                <a:latin typeface="Arial" charset="0"/>
              </a:rPr>
              <a:t> </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GB" altLang="en-US" sz="5400" smtClean="0">
                <a:solidFill>
                  <a:schemeClr val="bg1"/>
                </a:solidFill>
                <a:latin typeface="Arial" charset="0"/>
              </a:rPr>
              <a:t>150</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US" altLang="en-US" sz="5400" smtClean="0">
                <a:solidFill>
                  <a:schemeClr val="bg1"/>
                </a:solidFill>
                <a:latin typeface="Arial" charset="0"/>
              </a:rPr>
              <a:t>0</a:t>
            </a:r>
          </a:p>
          <a:p>
            <a:pPr eaLnBrk="1" hangingPunct="1">
              <a:buFontTx/>
              <a:buNone/>
            </a:pPr>
            <a:r>
              <a:rPr lang="en-US" altLang="en-US" sz="4800" b="1" baseline="10000" smtClean="0">
                <a:solidFill>
                  <a:srgbClr val="FF9900"/>
                </a:solidFill>
                <a:latin typeface="Arial" charset="0"/>
              </a:rPr>
              <a:t>D   </a:t>
            </a:r>
            <a:r>
              <a:rPr lang="en-GB" altLang="en-US" sz="5400" smtClean="0">
                <a:solidFill>
                  <a:schemeClr val="bg1"/>
                </a:solidFill>
                <a:latin typeface="Arial" charset="0"/>
              </a:rPr>
              <a:t>300</a:t>
            </a:r>
            <a:endParaRPr lang="en-US" altLang="en-US" sz="5400" smtClean="0">
              <a:solidFill>
                <a:schemeClr val="bg1"/>
              </a:solidFill>
              <a:latin typeface="Arial" charset="0"/>
            </a:endParaRPr>
          </a:p>
        </p:txBody>
      </p:sp>
      <p:sp>
        <p:nvSpPr>
          <p:cNvPr id="12297"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2298"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2299"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2300"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2301"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2302"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2303"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2304"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2305"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2306"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2307"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2308"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 name="Date Placeholder 1"/>
          <p:cNvSpPr>
            <a:spLocks noGrp="1"/>
          </p:cNvSpPr>
          <p:nvPr>
            <p:ph type="dt" sz="quarter" idx="10"/>
          </p:nvPr>
        </p:nvSpPr>
        <p:spPr/>
        <p:txBody>
          <a:bodyPr/>
          <a:lstStyle/>
          <a:p>
            <a:pPr>
              <a:defRPr/>
            </a:pPr>
            <a:fld id="{DF98A2C7-6968-4001-B616-33D1C22B4E9F}"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1740825521"/>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64520">
                                            <p:txEl>
                                              <p:pRg st="0" end="0"/>
                                            </p:txEl>
                                          </p:spTgt>
                                        </p:tgtEl>
                                        <p:attrNameLst>
                                          <p:attrName>style.visibility</p:attrName>
                                        </p:attrNameLst>
                                      </p:cBhvr>
                                      <p:to>
                                        <p:strVal val="visible"/>
                                      </p:to>
                                    </p:set>
                                    <p:anim calcmode="lin" valueType="num">
                                      <p:cBhvr>
                                        <p:cTn id="7" dur="500" fill="hold"/>
                                        <p:tgtEl>
                                          <p:spTgt spid="64520">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64520">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64520">
                                            <p:txEl>
                                              <p:pRg st="1" end="1"/>
                                            </p:txEl>
                                          </p:spTgt>
                                        </p:tgtEl>
                                        <p:attrNameLst>
                                          <p:attrName>style.visibility</p:attrName>
                                        </p:attrNameLst>
                                      </p:cBhvr>
                                      <p:to>
                                        <p:strVal val="visible"/>
                                      </p:to>
                                    </p:set>
                                    <p:anim calcmode="lin" valueType="num">
                                      <p:cBhvr>
                                        <p:cTn id="13" dur="500" fill="hold"/>
                                        <p:tgtEl>
                                          <p:spTgt spid="64520">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64520">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64520">
                                            <p:txEl>
                                              <p:pRg st="2" end="2"/>
                                            </p:txEl>
                                          </p:spTgt>
                                        </p:tgtEl>
                                        <p:attrNameLst>
                                          <p:attrName>style.visibility</p:attrName>
                                        </p:attrNameLst>
                                      </p:cBhvr>
                                      <p:to>
                                        <p:strVal val="visible"/>
                                      </p:to>
                                    </p:set>
                                    <p:anim calcmode="lin" valueType="num">
                                      <p:cBhvr>
                                        <p:cTn id="19" dur="500" fill="hold"/>
                                        <p:tgtEl>
                                          <p:spTgt spid="64520">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64520">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64520">
                                            <p:txEl>
                                              <p:pRg st="3" end="3"/>
                                            </p:txEl>
                                          </p:spTgt>
                                        </p:tgtEl>
                                        <p:attrNameLst>
                                          <p:attrName>style.visibility</p:attrName>
                                        </p:attrNameLst>
                                      </p:cBhvr>
                                      <p:to>
                                        <p:strVal val="visible"/>
                                      </p:to>
                                    </p:set>
                                    <p:anim calcmode="lin" valueType="num">
                                      <p:cBhvr>
                                        <p:cTn id="25" dur="500" fill="hold"/>
                                        <p:tgtEl>
                                          <p:spTgt spid="64520">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64520">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3315"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3316" name="AutoShape 4"/>
          <p:cNvSpPr>
            <a:spLocks noChangeArrowheads="1"/>
          </p:cNvSpPr>
          <p:nvPr/>
        </p:nvSpPr>
        <p:spPr bwMode="auto">
          <a:xfrm>
            <a:off x="533400" y="2743200"/>
            <a:ext cx="8153400" cy="838200"/>
          </a:xfrm>
          <a:prstGeom prst="hexagon">
            <a:avLst>
              <a:gd name="adj" fmla="val 30893"/>
              <a:gd name="vf" fmla="val 115470"/>
            </a:avLst>
          </a:prstGeom>
          <a:solidFill>
            <a:schemeClr val="accent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3317"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3318"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3319" name="Rectangle 7"/>
          <p:cNvSpPr>
            <a:spLocks noGrp="1" noChangeArrowheads="1"/>
          </p:cNvSpPr>
          <p:nvPr>
            <p:ph type="title"/>
          </p:nvPr>
        </p:nvSpPr>
        <p:spPr>
          <a:xfrm>
            <a:off x="762000" y="381000"/>
            <a:ext cx="7696200" cy="2057400"/>
          </a:xfrm>
          <a:noFill/>
        </p:spPr>
        <p:txBody>
          <a:bodyPr/>
          <a:lstStyle/>
          <a:p>
            <a:pPr algn="l" eaLnBrk="1" hangingPunct="1"/>
            <a:r>
              <a:rPr lang="en-GB" altLang="en-US" sz="3600" smtClean="0">
                <a:solidFill>
                  <a:schemeClr val="bg1"/>
                </a:solidFill>
                <a:latin typeface="Arial" charset="0"/>
              </a:rPr>
              <a:t>A fair, six sided dice is thrown 1200 times. How many times would you expect the number 3 to come up?</a:t>
            </a:r>
            <a:endParaRPr lang="en-US" altLang="en-US" sz="3600" smtClean="0">
              <a:solidFill>
                <a:schemeClr val="bg1"/>
              </a:solidFill>
              <a:latin typeface="Arial" charset="0"/>
            </a:endParaRPr>
          </a:p>
        </p:txBody>
      </p:sp>
      <p:sp>
        <p:nvSpPr>
          <p:cNvPr id="13320"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GB" altLang="en-US" sz="5400" smtClean="0">
                <a:solidFill>
                  <a:schemeClr val="bg1"/>
                </a:solidFill>
                <a:latin typeface="Arial" charset="0"/>
              </a:rPr>
              <a:t>200</a:t>
            </a:r>
            <a:r>
              <a:rPr lang="en-US" altLang="en-US" sz="5400" smtClean="0">
                <a:latin typeface="Arial" charset="0"/>
              </a:rPr>
              <a:t> </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GB" altLang="en-US" sz="5400" smtClean="0">
                <a:solidFill>
                  <a:schemeClr val="bg1"/>
                </a:solidFill>
                <a:latin typeface="Arial" charset="0"/>
              </a:rPr>
              <a:t>150</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US" altLang="en-US" sz="5400" smtClean="0">
                <a:solidFill>
                  <a:schemeClr val="bg1"/>
                </a:solidFill>
                <a:latin typeface="Arial" charset="0"/>
              </a:rPr>
              <a:t>0</a:t>
            </a:r>
          </a:p>
          <a:p>
            <a:pPr eaLnBrk="1" hangingPunct="1">
              <a:buFontTx/>
              <a:buNone/>
            </a:pPr>
            <a:r>
              <a:rPr lang="en-US" altLang="en-US" sz="4800" b="1" baseline="10000" smtClean="0">
                <a:solidFill>
                  <a:srgbClr val="FF9900"/>
                </a:solidFill>
                <a:latin typeface="Arial" charset="0"/>
              </a:rPr>
              <a:t>D   </a:t>
            </a:r>
            <a:r>
              <a:rPr lang="en-GB" altLang="en-US" sz="5400" smtClean="0">
                <a:solidFill>
                  <a:schemeClr val="bg1"/>
                </a:solidFill>
                <a:latin typeface="Arial" charset="0"/>
              </a:rPr>
              <a:t>300</a:t>
            </a:r>
            <a:endParaRPr lang="en-US" altLang="en-US" sz="5400" smtClean="0">
              <a:solidFill>
                <a:schemeClr val="bg1"/>
              </a:solidFill>
              <a:latin typeface="Arial" charset="0"/>
            </a:endParaRPr>
          </a:p>
        </p:txBody>
      </p:sp>
      <p:sp>
        <p:nvSpPr>
          <p:cNvPr id="13321"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3322"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3323"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3324"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3325"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3326"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3327"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3328"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3329"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3330"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CFC3201B-F246-45D3-ADC8-C1E0DD8BCD6D}"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2022427046"/>
      </p:ext>
    </p:extLst>
  </p:cSld>
  <p:clrMapOvr>
    <a:masterClrMapping/>
  </p:clrMapOvr>
  <p:transition>
    <p:sndAc>
      <p:stSnd>
        <p:snd r:embed="rId2" name="Tarda.wav"/>
      </p:stSnd>
    </p:sndAc>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4339" name="Rectangle 3"/>
          <p:cNvSpPr>
            <a:spLocks noGrp="1" noChangeArrowheads="1"/>
          </p:cNvSpPr>
          <p:nvPr>
            <p:ph type="ctrTitle"/>
          </p:nvPr>
        </p:nvSpPr>
        <p:spPr>
          <a:xfrm>
            <a:off x="685800" y="2819400"/>
            <a:ext cx="7772400" cy="1143000"/>
          </a:xfrm>
        </p:spPr>
        <p:txBody>
          <a:bodyPr/>
          <a:lstStyle/>
          <a:p>
            <a:pPr eaLnBrk="1" hangingPunct="1"/>
            <a:r>
              <a:rPr lang="en-GB" altLang="en-US" sz="8000" smtClean="0">
                <a:solidFill>
                  <a:schemeClr val="bg1"/>
                </a:solidFill>
                <a:latin typeface="Arial" charset="0"/>
              </a:rPr>
              <a:t>€300</a:t>
            </a:r>
            <a:endParaRPr lang="en-US" altLang="en-US" sz="8000" smtClean="0">
              <a:solidFill>
                <a:schemeClr val="bg1"/>
              </a:solidFill>
              <a:latin typeface="Arial" charset="0"/>
            </a:endParaRPr>
          </a:p>
        </p:txBody>
      </p:sp>
      <p:sp>
        <p:nvSpPr>
          <p:cNvPr id="14340"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4341"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41EB21B8-9C18-465F-8CB9-9CA9EDA2E124}"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2425349550"/>
      </p:ext>
    </p:extLst>
  </p:cSld>
  <p:clrMapOvr>
    <a:masterClrMapping/>
  </p:clrMapOvr>
  <p:transition>
    <p:zoom/>
    <p:sndAc>
      <p:stSnd>
        <p:snd r:embed="rId2" name="cashreg.wav"/>
      </p:stSnd>
    </p:sndAc>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5363" name="Rectangle 3"/>
          <p:cNvSpPr>
            <a:spLocks noGrp="1" noChangeArrowheads="1"/>
          </p:cNvSpPr>
          <p:nvPr>
            <p:ph type="ctrTitle"/>
          </p:nvPr>
        </p:nvSpPr>
        <p:spPr>
          <a:xfrm>
            <a:off x="685800" y="2819400"/>
            <a:ext cx="7772400" cy="1143000"/>
          </a:xfrm>
        </p:spPr>
        <p:txBody>
          <a:bodyPr/>
          <a:lstStyle/>
          <a:p>
            <a:pPr eaLnBrk="1" hangingPunct="1"/>
            <a:r>
              <a:rPr lang="en-US" altLang="en-US" sz="8000" smtClean="0">
                <a:solidFill>
                  <a:schemeClr val="bg1"/>
                </a:solidFill>
                <a:latin typeface="Arial" charset="0"/>
              </a:rPr>
              <a:t>Question 4</a:t>
            </a:r>
          </a:p>
        </p:txBody>
      </p:sp>
      <p:sp>
        <p:nvSpPr>
          <p:cNvPr id="15364"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5365"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3955B8E8-3872-4D81-9CFF-3E392E65A19C}"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1907755183"/>
      </p:ext>
    </p:extLst>
  </p:cSld>
  <p:clrMapOvr>
    <a:masterClrMapping/>
  </p:clrMapOvr>
  <p:transition>
    <p:zoom/>
    <p:sndAc>
      <p:stSnd>
        <p:snd r:embed="rId2" name="drumroll.wav"/>
      </p:stSnd>
    </p:sndAc>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6387"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6388"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6389"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6390"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6391" name="Rectangle 7"/>
          <p:cNvSpPr>
            <a:spLocks noGrp="1" noChangeArrowheads="1"/>
          </p:cNvSpPr>
          <p:nvPr>
            <p:ph type="title"/>
          </p:nvPr>
        </p:nvSpPr>
        <p:spPr>
          <a:xfrm>
            <a:off x="762000" y="381000"/>
            <a:ext cx="7696200" cy="2057400"/>
          </a:xfrm>
          <a:noFill/>
        </p:spPr>
        <p:txBody>
          <a:bodyPr/>
          <a:lstStyle/>
          <a:p>
            <a:pPr algn="l" eaLnBrk="1" hangingPunct="1"/>
            <a:r>
              <a:rPr lang="en-GB" altLang="en-US" sz="3600" smtClean="0">
                <a:solidFill>
                  <a:schemeClr val="bg1"/>
                </a:solidFill>
                <a:latin typeface="Arial" charset="0"/>
              </a:rPr>
              <a:t>A fair, six sided dice is thrown 1200 times. How many times would you expect an even number to come up?</a:t>
            </a:r>
            <a:endParaRPr lang="en-US" altLang="en-US" sz="3600" i="1" baseline="30000" smtClean="0">
              <a:solidFill>
                <a:schemeClr val="bg1"/>
              </a:solidFill>
              <a:latin typeface="Arial" charset="0"/>
            </a:endParaRPr>
          </a:p>
        </p:txBody>
      </p:sp>
      <p:sp>
        <p:nvSpPr>
          <p:cNvPr id="15368"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GB" altLang="en-US" sz="5400" smtClean="0">
                <a:solidFill>
                  <a:schemeClr val="bg1"/>
                </a:solidFill>
                <a:latin typeface="Arial" charset="0"/>
              </a:rPr>
              <a:t>300</a:t>
            </a:r>
            <a:endParaRPr lang="en-US" altLang="en-US" sz="5400" baseline="30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GB" altLang="en-US" sz="5400" smtClean="0">
                <a:solidFill>
                  <a:schemeClr val="bg1"/>
                </a:solidFill>
                <a:latin typeface="Arial" charset="0"/>
              </a:rPr>
              <a:t>600</a:t>
            </a:r>
            <a:endParaRPr lang="en-US" altLang="en-US" sz="5400" i="1"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US" altLang="en-US" sz="5400" smtClean="0">
                <a:solidFill>
                  <a:schemeClr val="bg1"/>
                </a:solidFill>
                <a:latin typeface="Arial" charset="0"/>
              </a:rPr>
              <a:t>200</a:t>
            </a:r>
            <a:endParaRPr lang="en-US" altLang="en-US" sz="5400" baseline="30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D   </a:t>
            </a:r>
            <a:r>
              <a:rPr lang="en-GB" altLang="en-US" sz="5400" smtClean="0">
                <a:solidFill>
                  <a:schemeClr val="bg1"/>
                </a:solidFill>
                <a:latin typeface="Arial" charset="0"/>
              </a:rPr>
              <a:t>100</a:t>
            </a:r>
            <a:endParaRPr lang="en-US" altLang="en-US" sz="5400" smtClean="0">
              <a:solidFill>
                <a:schemeClr val="bg1"/>
              </a:solidFill>
              <a:latin typeface="Arial" charset="0"/>
            </a:endParaRPr>
          </a:p>
        </p:txBody>
      </p:sp>
      <p:sp>
        <p:nvSpPr>
          <p:cNvPr id="16393"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6394"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6395"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6396"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6397"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6398"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6399"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6400"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6401"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6402"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6403"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6404"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 name="Date Placeholder 1"/>
          <p:cNvSpPr>
            <a:spLocks noGrp="1"/>
          </p:cNvSpPr>
          <p:nvPr>
            <p:ph type="dt" sz="quarter" idx="10"/>
          </p:nvPr>
        </p:nvSpPr>
        <p:spPr/>
        <p:txBody>
          <a:bodyPr/>
          <a:lstStyle/>
          <a:p>
            <a:pPr>
              <a:defRPr/>
            </a:pPr>
            <a:fld id="{BDE755B2-5B28-4B03-AC80-CD9AD7131A80}"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3959926795"/>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5368">
                                            <p:txEl>
                                              <p:pRg st="0" end="0"/>
                                            </p:txEl>
                                          </p:spTgt>
                                        </p:tgtEl>
                                        <p:attrNameLst>
                                          <p:attrName>style.visibility</p:attrName>
                                        </p:attrNameLst>
                                      </p:cBhvr>
                                      <p:to>
                                        <p:strVal val="visible"/>
                                      </p:to>
                                    </p:set>
                                    <p:anim calcmode="lin" valueType="num">
                                      <p:cBhvr>
                                        <p:cTn id="7" dur="500" fill="hold"/>
                                        <p:tgtEl>
                                          <p:spTgt spid="15368">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15368">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5368">
                                            <p:txEl>
                                              <p:pRg st="1" end="1"/>
                                            </p:txEl>
                                          </p:spTgt>
                                        </p:tgtEl>
                                        <p:attrNameLst>
                                          <p:attrName>style.visibility</p:attrName>
                                        </p:attrNameLst>
                                      </p:cBhvr>
                                      <p:to>
                                        <p:strVal val="visible"/>
                                      </p:to>
                                    </p:set>
                                    <p:anim calcmode="lin" valueType="num">
                                      <p:cBhvr>
                                        <p:cTn id="13" dur="500" fill="hold"/>
                                        <p:tgtEl>
                                          <p:spTgt spid="15368">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15368">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5368">
                                            <p:txEl>
                                              <p:pRg st="2" end="2"/>
                                            </p:txEl>
                                          </p:spTgt>
                                        </p:tgtEl>
                                        <p:attrNameLst>
                                          <p:attrName>style.visibility</p:attrName>
                                        </p:attrNameLst>
                                      </p:cBhvr>
                                      <p:to>
                                        <p:strVal val="visible"/>
                                      </p:to>
                                    </p:set>
                                    <p:anim calcmode="lin" valueType="num">
                                      <p:cBhvr>
                                        <p:cTn id="19" dur="500" fill="hold"/>
                                        <p:tgtEl>
                                          <p:spTgt spid="15368">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15368">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5368">
                                            <p:txEl>
                                              <p:pRg st="3" end="3"/>
                                            </p:txEl>
                                          </p:spTgt>
                                        </p:tgtEl>
                                        <p:attrNameLst>
                                          <p:attrName>style.visibility</p:attrName>
                                        </p:attrNameLst>
                                      </p:cBhvr>
                                      <p:to>
                                        <p:strVal val="visible"/>
                                      </p:to>
                                    </p:set>
                                    <p:anim calcmode="lin" valueType="num">
                                      <p:cBhvr>
                                        <p:cTn id="25" dur="500" fill="hold"/>
                                        <p:tgtEl>
                                          <p:spTgt spid="15368">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15368">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Listing the outcomes</a:t>
            </a:r>
            <a:endParaRPr lang="en-US" dirty="0"/>
          </a:p>
        </p:txBody>
      </p:sp>
      <p:sp>
        <p:nvSpPr>
          <p:cNvPr id="6" name="TextBox 5"/>
          <p:cNvSpPr txBox="1"/>
          <p:nvPr/>
        </p:nvSpPr>
        <p:spPr>
          <a:xfrm>
            <a:off x="1285542" y="1812278"/>
            <a:ext cx="5157658" cy="3539431"/>
          </a:xfrm>
          <a:prstGeom prst="rect">
            <a:avLst/>
          </a:prstGeom>
          <a:noFill/>
        </p:spPr>
        <p:txBody>
          <a:bodyPr wrap="square" rtlCol="0">
            <a:spAutoFit/>
          </a:bodyPr>
          <a:lstStyle/>
          <a:p>
            <a:pPr>
              <a:buFont typeface="Wingdings" charset="2"/>
              <a:buChar char="v"/>
            </a:pPr>
            <a:r>
              <a:rPr lang="en-US" sz="2800" dirty="0" smtClean="0"/>
              <a:t>WIN</a:t>
            </a:r>
          </a:p>
          <a:p>
            <a:endParaRPr lang="en-US" sz="2800" dirty="0" smtClean="0"/>
          </a:p>
          <a:p>
            <a:pPr>
              <a:buFont typeface="Wingdings" charset="2"/>
              <a:buChar char="v"/>
            </a:pPr>
            <a:r>
              <a:rPr lang="en-US" sz="2800" dirty="0" smtClean="0"/>
              <a:t>LOSE</a:t>
            </a:r>
          </a:p>
          <a:p>
            <a:endParaRPr lang="en-US" sz="2800" dirty="0" smtClean="0"/>
          </a:p>
          <a:p>
            <a:pPr>
              <a:buFont typeface="Wingdings" charset="2"/>
              <a:buChar char="v"/>
            </a:pPr>
            <a:r>
              <a:rPr lang="en-US" sz="2800" dirty="0" smtClean="0"/>
              <a:t>DRAW</a:t>
            </a:r>
          </a:p>
          <a:p>
            <a:endParaRPr lang="en-US" sz="2800" dirty="0" smtClean="0"/>
          </a:p>
          <a:p>
            <a:r>
              <a:rPr lang="en-US" sz="2800" dirty="0" smtClean="0"/>
              <a:t>The possible outcomes are win, lose or draw.</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7411" name="AutoShape 3"/>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7412" name="AutoShape 4"/>
          <p:cNvSpPr>
            <a:spLocks noChangeArrowheads="1"/>
          </p:cNvSpPr>
          <p:nvPr/>
        </p:nvSpPr>
        <p:spPr bwMode="auto">
          <a:xfrm>
            <a:off x="533400" y="3733800"/>
            <a:ext cx="8153400" cy="838200"/>
          </a:xfrm>
          <a:prstGeom prst="hexagon">
            <a:avLst>
              <a:gd name="adj" fmla="val 30893"/>
              <a:gd name="vf" fmla="val 115470"/>
            </a:avLst>
          </a:prstGeom>
          <a:solidFill>
            <a:schemeClr val="accent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7413"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7414"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7415" name="Rectangle 7"/>
          <p:cNvSpPr>
            <a:spLocks noGrp="1" noChangeArrowheads="1"/>
          </p:cNvSpPr>
          <p:nvPr>
            <p:ph type="title"/>
          </p:nvPr>
        </p:nvSpPr>
        <p:spPr>
          <a:xfrm>
            <a:off x="762000" y="381000"/>
            <a:ext cx="7696200" cy="2057400"/>
          </a:xfrm>
          <a:noFill/>
        </p:spPr>
        <p:txBody>
          <a:bodyPr/>
          <a:lstStyle/>
          <a:p>
            <a:pPr algn="l" eaLnBrk="1" hangingPunct="1"/>
            <a:r>
              <a:rPr lang="en-GB" altLang="en-US" sz="3600" smtClean="0">
                <a:solidFill>
                  <a:schemeClr val="bg1"/>
                </a:solidFill>
                <a:latin typeface="Arial" charset="0"/>
              </a:rPr>
              <a:t>A fair, six sided dice is thrown 1200 times. How many times would you expect an even number to come up?</a:t>
            </a:r>
            <a:endParaRPr lang="en-US" altLang="en-US" sz="3600" i="1" baseline="30000" smtClean="0">
              <a:solidFill>
                <a:schemeClr val="bg1"/>
              </a:solidFill>
              <a:latin typeface="Arial" charset="0"/>
            </a:endParaRPr>
          </a:p>
        </p:txBody>
      </p:sp>
      <p:sp>
        <p:nvSpPr>
          <p:cNvPr id="17416"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GB" altLang="en-US" sz="5400" smtClean="0">
                <a:solidFill>
                  <a:schemeClr val="bg1"/>
                </a:solidFill>
                <a:latin typeface="Arial" charset="0"/>
              </a:rPr>
              <a:t>300</a:t>
            </a:r>
            <a:r>
              <a:rPr lang="en-US" altLang="en-US" sz="5400" smtClean="0">
                <a:latin typeface="Arial" charset="0"/>
              </a:rPr>
              <a:t> </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GB" altLang="en-US" sz="5400" smtClean="0">
                <a:solidFill>
                  <a:schemeClr val="bg1"/>
                </a:solidFill>
                <a:latin typeface="Arial" charset="0"/>
              </a:rPr>
              <a:t>600</a:t>
            </a:r>
            <a:endParaRPr lang="en-US" altLang="en-US" sz="5400" i="1"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US" altLang="en-US" sz="5400" smtClean="0">
                <a:solidFill>
                  <a:schemeClr val="bg1"/>
                </a:solidFill>
                <a:latin typeface="Arial" charset="0"/>
              </a:rPr>
              <a:t>200</a:t>
            </a:r>
            <a:endParaRPr lang="en-US" altLang="en-US" sz="5400" baseline="30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D   </a:t>
            </a:r>
            <a:r>
              <a:rPr lang="en-GB" altLang="en-US" sz="5400" smtClean="0">
                <a:solidFill>
                  <a:schemeClr val="bg1"/>
                </a:solidFill>
                <a:latin typeface="Arial" charset="0"/>
              </a:rPr>
              <a:t>100</a:t>
            </a:r>
            <a:endParaRPr lang="en-US" altLang="en-US" sz="5400" smtClean="0">
              <a:solidFill>
                <a:schemeClr val="bg1"/>
              </a:solidFill>
              <a:latin typeface="Arial" charset="0"/>
            </a:endParaRPr>
          </a:p>
        </p:txBody>
      </p:sp>
      <p:sp>
        <p:nvSpPr>
          <p:cNvPr id="17417"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7418"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7419"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7420"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7421"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7422"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7423"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7424"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7425"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7426"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6FD96E7F-D572-41D1-9182-714513954EDD}"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1090625229"/>
      </p:ext>
    </p:extLst>
  </p:cSld>
  <p:clrMapOvr>
    <a:masterClrMapping/>
  </p:clrMapOvr>
  <p:transition>
    <p:sndAc>
      <p:stSnd>
        <p:snd r:embed="rId2" name="Tarda.wav"/>
      </p:stSnd>
    </p:sndAc>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8435" name="Rectangle 3"/>
          <p:cNvSpPr>
            <a:spLocks noGrp="1" noChangeArrowheads="1"/>
          </p:cNvSpPr>
          <p:nvPr>
            <p:ph type="ctrTitle"/>
          </p:nvPr>
        </p:nvSpPr>
        <p:spPr>
          <a:xfrm>
            <a:off x="685800" y="2819400"/>
            <a:ext cx="7772400" cy="1143000"/>
          </a:xfrm>
        </p:spPr>
        <p:txBody>
          <a:bodyPr/>
          <a:lstStyle/>
          <a:p>
            <a:pPr eaLnBrk="1" hangingPunct="1"/>
            <a:r>
              <a:rPr lang="en-GB" altLang="en-US" sz="8000" smtClean="0">
                <a:solidFill>
                  <a:schemeClr val="bg1"/>
                </a:solidFill>
                <a:latin typeface="Arial" charset="0"/>
              </a:rPr>
              <a:t>€500</a:t>
            </a:r>
            <a:endParaRPr lang="en-US" altLang="en-US" sz="8000" smtClean="0">
              <a:solidFill>
                <a:schemeClr val="bg1"/>
              </a:solidFill>
              <a:latin typeface="Arial" charset="0"/>
            </a:endParaRPr>
          </a:p>
        </p:txBody>
      </p:sp>
      <p:sp>
        <p:nvSpPr>
          <p:cNvPr id="18436"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8437"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43393EB0-0BE9-4821-B9F0-081E7D95D99D}"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1630098658"/>
      </p:ext>
    </p:extLst>
  </p:cSld>
  <p:clrMapOvr>
    <a:masterClrMapping/>
  </p:clrMapOvr>
  <p:transition>
    <p:zoom/>
    <p:sndAc>
      <p:stSnd>
        <p:snd r:embed="rId2" name="cashreg.wav"/>
      </p:stSnd>
    </p:sndAc>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19459" name="Rectangle 3"/>
          <p:cNvSpPr>
            <a:spLocks noGrp="1" noChangeArrowheads="1"/>
          </p:cNvSpPr>
          <p:nvPr>
            <p:ph type="ctrTitle"/>
          </p:nvPr>
        </p:nvSpPr>
        <p:spPr>
          <a:xfrm>
            <a:off x="685800" y="2819400"/>
            <a:ext cx="7772400" cy="1143000"/>
          </a:xfrm>
        </p:spPr>
        <p:txBody>
          <a:bodyPr/>
          <a:lstStyle/>
          <a:p>
            <a:pPr eaLnBrk="1" hangingPunct="1"/>
            <a:r>
              <a:rPr lang="en-US" altLang="en-US" sz="8000" smtClean="0">
                <a:solidFill>
                  <a:schemeClr val="bg1"/>
                </a:solidFill>
                <a:latin typeface="Arial" charset="0"/>
              </a:rPr>
              <a:t>Question 5</a:t>
            </a:r>
          </a:p>
        </p:txBody>
      </p:sp>
      <p:sp>
        <p:nvSpPr>
          <p:cNvPr id="19460"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19461"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BBE75C11-92D0-4E6B-A3A6-B37D4A35FEA1}"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713591241"/>
      </p:ext>
    </p:extLst>
  </p:cSld>
  <p:clrMapOvr>
    <a:masterClrMapping/>
  </p:clrMapOvr>
  <p:transition>
    <p:zoom/>
    <p:sndAc>
      <p:stSnd>
        <p:snd r:embed="rId2" name="drumroll.wav"/>
      </p:stSnd>
    </p:sndAc>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0483"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0484"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0485"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0486"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0487" name="Rectangle 7"/>
          <p:cNvSpPr>
            <a:spLocks noGrp="1" noChangeArrowheads="1"/>
          </p:cNvSpPr>
          <p:nvPr>
            <p:ph type="title"/>
          </p:nvPr>
        </p:nvSpPr>
        <p:spPr>
          <a:xfrm>
            <a:off x="762000" y="381000"/>
            <a:ext cx="7696200" cy="2057400"/>
          </a:xfrm>
          <a:noFill/>
        </p:spPr>
        <p:txBody>
          <a:bodyPr/>
          <a:lstStyle/>
          <a:p>
            <a:pPr eaLnBrk="1" hangingPunct="1"/>
            <a:r>
              <a:rPr lang="en-GB" altLang="en-US" smtClean="0">
                <a:solidFill>
                  <a:schemeClr val="bg1"/>
                </a:solidFill>
                <a:latin typeface="Arial" charset="0"/>
              </a:rPr>
              <a:t/>
            </a:r>
            <a:br>
              <a:rPr lang="en-GB" altLang="en-US" smtClean="0">
                <a:solidFill>
                  <a:schemeClr val="bg1"/>
                </a:solidFill>
                <a:latin typeface="Arial" charset="0"/>
              </a:rPr>
            </a:br>
            <a:r>
              <a:rPr lang="en-GB" altLang="en-US" sz="3600" smtClean="0">
                <a:solidFill>
                  <a:schemeClr val="bg1"/>
                </a:solidFill>
                <a:latin typeface="Arial" charset="0"/>
              </a:rPr>
              <a:t>Sam’s pencil case contains 3 red, 4 blue and 5 black pens. He takes a pen without looking. What is the probability that it is blue?</a:t>
            </a:r>
            <a:r>
              <a:rPr lang="en-GB" altLang="en-US" sz="4800" i="1" smtClean="0">
                <a:solidFill>
                  <a:schemeClr val="bg1"/>
                </a:solidFill>
                <a:latin typeface="Arial" charset="0"/>
              </a:rPr>
              <a:t/>
            </a:r>
            <a:br>
              <a:rPr lang="en-GB" altLang="en-US" sz="4800" i="1" smtClean="0">
                <a:solidFill>
                  <a:schemeClr val="bg1"/>
                </a:solidFill>
                <a:latin typeface="Arial" charset="0"/>
              </a:rPr>
            </a:br>
            <a:endParaRPr lang="en-US" altLang="en-US" sz="4800" i="1" smtClean="0">
              <a:solidFill>
                <a:schemeClr val="bg1"/>
              </a:solidFill>
              <a:latin typeface="Arial" charset="0"/>
            </a:endParaRPr>
          </a:p>
        </p:txBody>
      </p:sp>
      <p:sp>
        <p:nvSpPr>
          <p:cNvPr id="19464"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GB" altLang="en-US" sz="5400" baseline="30000" smtClean="0">
                <a:solidFill>
                  <a:schemeClr val="bg1"/>
                </a:solidFill>
                <a:latin typeface="Arial" charset="0"/>
              </a:rPr>
              <a:t>4</a:t>
            </a:r>
            <a:r>
              <a:rPr lang="en-GB" altLang="en-US" sz="5400" smtClean="0">
                <a:solidFill>
                  <a:schemeClr val="bg1"/>
                </a:solidFill>
                <a:latin typeface="Arial" charset="0"/>
              </a:rPr>
              <a:t>/</a:t>
            </a:r>
            <a:r>
              <a:rPr lang="en-GB" altLang="en-US" sz="5400" baseline="-25000" smtClean="0">
                <a:solidFill>
                  <a:schemeClr val="bg1"/>
                </a:solidFill>
                <a:latin typeface="Arial" charset="0"/>
              </a:rPr>
              <a:t>12</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GB" altLang="en-US" sz="5400" baseline="30000" smtClean="0">
                <a:solidFill>
                  <a:schemeClr val="bg1"/>
                </a:solidFill>
                <a:latin typeface="Arial" charset="0"/>
              </a:rPr>
              <a:t>3</a:t>
            </a:r>
            <a:r>
              <a:rPr lang="en-GB" altLang="en-US" sz="5400" smtClean="0">
                <a:solidFill>
                  <a:schemeClr val="bg1"/>
                </a:solidFill>
                <a:latin typeface="Arial" charset="0"/>
              </a:rPr>
              <a:t>/</a:t>
            </a:r>
            <a:r>
              <a:rPr lang="en-GB" altLang="en-US" sz="5400" baseline="-25000" smtClean="0">
                <a:solidFill>
                  <a:schemeClr val="bg1"/>
                </a:solidFill>
                <a:latin typeface="Arial" charset="0"/>
              </a:rPr>
              <a:t>12</a:t>
            </a:r>
            <a:endParaRPr lang="en-US" altLang="en-US" sz="5400" i="1"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GB" altLang="en-US" sz="5400" baseline="30000" smtClean="0">
                <a:solidFill>
                  <a:schemeClr val="bg1"/>
                </a:solidFill>
                <a:latin typeface="Arial" charset="0"/>
              </a:rPr>
              <a:t>5</a:t>
            </a:r>
            <a:r>
              <a:rPr lang="en-GB" altLang="en-US" sz="5400" smtClean="0">
                <a:solidFill>
                  <a:schemeClr val="bg1"/>
                </a:solidFill>
                <a:latin typeface="Arial" charset="0"/>
              </a:rPr>
              <a:t>/</a:t>
            </a:r>
            <a:r>
              <a:rPr lang="en-GB" altLang="en-US" sz="5400" baseline="-25000" smtClean="0">
                <a:solidFill>
                  <a:schemeClr val="bg1"/>
                </a:solidFill>
                <a:latin typeface="Arial" charset="0"/>
              </a:rPr>
              <a:t>12</a:t>
            </a:r>
            <a:endParaRPr lang="en-US" altLang="en-US" sz="5400" baseline="30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D   </a:t>
            </a:r>
            <a:r>
              <a:rPr lang="en-GB" altLang="en-US" sz="5400" smtClean="0">
                <a:solidFill>
                  <a:schemeClr val="bg1"/>
                </a:solidFill>
                <a:latin typeface="Arial" charset="0"/>
              </a:rPr>
              <a:t>none of the above</a:t>
            </a:r>
            <a:endParaRPr lang="en-US" altLang="en-US" sz="5400" smtClean="0">
              <a:solidFill>
                <a:schemeClr val="bg1"/>
              </a:solidFill>
              <a:latin typeface="Arial" charset="0"/>
            </a:endParaRPr>
          </a:p>
          <a:p>
            <a:pPr eaLnBrk="1" hangingPunct="1">
              <a:buFontTx/>
              <a:buNone/>
            </a:pPr>
            <a:endParaRPr lang="en-US" altLang="en-US" sz="5400" smtClean="0">
              <a:latin typeface="Arial" charset="0"/>
            </a:endParaRPr>
          </a:p>
        </p:txBody>
      </p:sp>
      <p:sp>
        <p:nvSpPr>
          <p:cNvPr id="20489"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0490"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0491"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0492"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0493"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0494"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0495"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0496"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0497"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0498"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0499"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0500"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 name="Date Placeholder 1"/>
          <p:cNvSpPr>
            <a:spLocks noGrp="1"/>
          </p:cNvSpPr>
          <p:nvPr>
            <p:ph type="dt" sz="quarter" idx="10"/>
          </p:nvPr>
        </p:nvSpPr>
        <p:spPr/>
        <p:txBody>
          <a:bodyPr/>
          <a:lstStyle/>
          <a:p>
            <a:pPr>
              <a:defRPr/>
            </a:pPr>
            <a:fld id="{C0F4249C-99E5-4745-B22C-C9A8DFFFA179}"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4045131720"/>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9464">
                                            <p:txEl>
                                              <p:pRg st="0" end="0"/>
                                            </p:txEl>
                                          </p:spTgt>
                                        </p:tgtEl>
                                        <p:attrNameLst>
                                          <p:attrName>style.visibility</p:attrName>
                                        </p:attrNameLst>
                                      </p:cBhvr>
                                      <p:to>
                                        <p:strVal val="visible"/>
                                      </p:to>
                                    </p:set>
                                    <p:anim calcmode="lin" valueType="num">
                                      <p:cBhvr>
                                        <p:cTn id="7" dur="500" fill="hold"/>
                                        <p:tgtEl>
                                          <p:spTgt spid="19464">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19464">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9464">
                                            <p:txEl>
                                              <p:pRg st="1" end="1"/>
                                            </p:txEl>
                                          </p:spTgt>
                                        </p:tgtEl>
                                        <p:attrNameLst>
                                          <p:attrName>style.visibility</p:attrName>
                                        </p:attrNameLst>
                                      </p:cBhvr>
                                      <p:to>
                                        <p:strVal val="visible"/>
                                      </p:to>
                                    </p:set>
                                    <p:anim calcmode="lin" valueType="num">
                                      <p:cBhvr>
                                        <p:cTn id="13" dur="500" fill="hold"/>
                                        <p:tgtEl>
                                          <p:spTgt spid="19464">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19464">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9464">
                                            <p:txEl>
                                              <p:pRg st="2" end="2"/>
                                            </p:txEl>
                                          </p:spTgt>
                                        </p:tgtEl>
                                        <p:attrNameLst>
                                          <p:attrName>style.visibility</p:attrName>
                                        </p:attrNameLst>
                                      </p:cBhvr>
                                      <p:to>
                                        <p:strVal val="visible"/>
                                      </p:to>
                                    </p:set>
                                    <p:anim calcmode="lin" valueType="num">
                                      <p:cBhvr>
                                        <p:cTn id="19" dur="500" fill="hold"/>
                                        <p:tgtEl>
                                          <p:spTgt spid="19464">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19464">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9464">
                                            <p:txEl>
                                              <p:pRg st="3" end="3"/>
                                            </p:txEl>
                                          </p:spTgt>
                                        </p:tgtEl>
                                        <p:attrNameLst>
                                          <p:attrName>style.visibility</p:attrName>
                                        </p:attrNameLst>
                                      </p:cBhvr>
                                      <p:to>
                                        <p:strVal val="visible"/>
                                      </p:to>
                                    </p:set>
                                    <p:anim calcmode="lin" valueType="num">
                                      <p:cBhvr>
                                        <p:cTn id="25" dur="500" fill="hold"/>
                                        <p:tgtEl>
                                          <p:spTgt spid="19464">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19464">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1507"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1508" name="AutoShape 4"/>
          <p:cNvSpPr>
            <a:spLocks noChangeArrowheads="1"/>
          </p:cNvSpPr>
          <p:nvPr/>
        </p:nvSpPr>
        <p:spPr bwMode="auto">
          <a:xfrm>
            <a:off x="533400" y="2743200"/>
            <a:ext cx="8153400" cy="838200"/>
          </a:xfrm>
          <a:prstGeom prst="hexagon">
            <a:avLst>
              <a:gd name="adj" fmla="val 30893"/>
              <a:gd name="vf" fmla="val 115470"/>
            </a:avLst>
          </a:prstGeom>
          <a:solidFill>
            <a:schemeClr val="accent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1509"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1510"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1511" name="Rectangle 7"/>
          <p:cNvSpPr>
            <a:spLocks noGrp="1" noChangeArrowheads="1"/>
          </p:cNvSpPr>
          <p:nvPr>
            <p:ph type="title"/>
          </p:nvPr>
        </p:nvSpPr>
        <p:spPr>
          <a:xfrm>
            <a:off x="762000" y="533400"/>
            <a:ext cx="7696200" cy="2057400"/>
          </a:xfrm>
          <a:noFill/>
        </p:spPr>
        <p:txBody>
          <a:bodyPr/>
          <a:lstStyle/>
          <a:p>
            <a:pPr eaLnBrk="1" hangingPunct="1"/>
            <a:r>
              <a:rPr lang="en-GB" altLang="en-US" sz="3600" smtClean="0">
                <a:solidFill>
                  <a:schemeClr val="bg1"/>
                </a:solidFill>
                <a:latin typeface="Arial" charset="0"/>
              </a:rPr>
              <a:t>Sam’s pencil case contains 3 red, 4 blue and 5 black pens. He takes a pen without looking. What is the probability that it is blue?</a:t>
            </a:r>
            <a:r>
              <a:rPr lang="en-GB" altLang="en-US" sz="3200" smtClean="0">
                <a:solidFill>
                  <a:schemeClr val="bg1"/>
                </a:solidFill>
                <a:latin typeface="Arial" charset="0"/>
              </a:rPr>
              <a:t/>
            </a:r>
            <a:br>
              <a:rPr lang="en-GB" altLang="en-US" sz="3200" smtClean="0">
                <a:solidFill>
                  <a:schemeClr val="bg1"/>
                </a:solidFill>
                <a:latin typeface="Arial" charset="0"/>
              </a:rPr>
            </a:br>
            <a:endParaRPr lang="en-US" altLang="en-US" sz="3200" smtClean="0">
              <a:solidFill>
                <a:schemeClr val="bg1"/>
              </a:solidFill>
              <a:latin typeface="Arial" charset="0"/>
            </a:endParaRPr>
          </a:p>
        </p:txBody>
      </p:sp>
      <p:sp>
        <p:nvSpPr>
          <p:cNvPr id="21512"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GB" altLang="en-US" sz="5400" baseline="30000" smtClean="0">
                <a:solidFill>
                  <a:schemeClr val="bg1"/>
                </a:solidFill>
                <a:latin typeface="Arial" charset="0"/>
              </a:rPr>
              <a:t>4</a:t>
            </a:r>
            <a:r>
              <a:rPr lang="en-GB" altLang="en-US" sz="5400" smtClean="0">
                <a:solidFill>
                  <a:schemeClr val="bg1"/>
                </a:solidFill>
                <a:latin typeface="Arial" charset="0"/>
              </a:rPr>
              <a:t>/</a:t>
            </a:r>
            <a:r>
              <a:rPr lang="en-GB" altLang="en-US" sz="5400" baseline="-25000" smtClean="0">
                <a:solidFill>
                  <a:schemeClr val="bg1"/>
                </a:solidFill>
                <a:latin typeface="Arial" charset="0"/>
              </a:rPr>
              <a:t>12</a:t>
            </a:r>
            <a:endParaRPr lang="en-US" altLang="en-US" sz="5400" baseline="-25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GB" altLang="en-US" sz="5400" baseline="30000" smtClean="0">
                <a:solidFill>
                  <a:schemeClr val="bg1"/>
                </a:solidFill>
                <a:latin typeface="Arial" charset="0"/>
              </a:rPr>
              <a:t>3</a:t>
            </a:r>
            <a:r>
              <a:rPr lang="en-GB" altLang="en-US" sz="5400" smtClean="0">
                <a:solidFill>
                  <a:schemeClr val="bg1"/>
                </a:solidFill>
                <a:latin typeface="Arial" charset="0"/>
              </a:rPr>
              <a:t>/</a:t>
            </a:r>
            <a:r>
              <a:rPr lang="en-GB" altLang="en-US" sz="5400" baseline="-25000" smtClean="0">
                <a:solidFill>
                  <a:schemeClr val="bg1"/>
                </a:solidFill>
                <a:latin typeface="Arial" charset="0"/>
              </a:rPr>
              <a:t>12</a:t>
            </a:r>
            <a:endParaRPr lang="en-US" altLang="en-US" sz="5400" i="1"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GB" altLang="en-US" sz="5400" baseline="30000" smtClean="0">
                <a:solidFill>
                  <a:schemeClr val="bg1"/>
                </a:solidFill>
                <a:latin typeface="Arial" charset="0"/>
              </a:rPr>
              <a:t>5</a:t>
            </a:r>
            <a:r>
              <a:rPr lang="en-GB" altLang="en-US" sz="5400" smtClean="0">
                <a:solidFill>
                  <a:schemeClr val="bg1"/>
                </a:solidFill>
                <a:latin typeface="Arial" charset="0"/>
              </a:rPr>
              <a:t>/</a:t>
            </a:r>
            <a:r>
              <a:rPr lang="en-GB" altLang="en-US" sz="5400" baseline="-25000" smtClean="0">
                <a:solidFill>
                  <a:schemeClr val="bg1"/>
                </a:solidFill>
                <a:latin typeface="Arial" charset="0"/>
              </a:rPr>
              <a:t>12</a:t>
            </a:r>
            <a:endParaRPr lang="en-US" altLang="en-US" sz="5400" baseline="30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D   </a:t>
            </a:r>
            <a:r>
              <a:rPr lang="en-GB" altLang="en-US" sz="5400" smtClean="0">
                <a:solidFill>
                  <a:schemeClr val="bg1"/>
                </a:solidFill>
                <a:latin typeface="Arial" charset="0"/>
              </a:rPr>
              <a:t>none of the above</a:t>
            </a:r>
            <a:endParaRPr lang="en-US" altLang="en-US" sz="5400" smtClean="0">
              <a:solidFill>
                <a:schemeClr val="bg1"/>
              </a:solidFill>
              <a:latin typeface="Arial" charset="0"/>
            </a:endParaRPr>
          </a:p>
        </p:txBody>
      </p:sp>
      <p:sp>
        <p:nvSpPr>
          <p:cNvPr id="21513"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1514"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1515"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1516"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1517"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1518"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1519"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1520"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1521"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1522"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7AEF6B80-FBE2-42DE-9C00-FB2631F40F27}"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3106244004"/>
      </p:ext>
    </p:extLst>
  </p:cSld>
  <p:clrMapOvr>
    <a:masterClrMapping/>
  </p:clrMapOvr>
  <p:transition>
    <p:sndAc>
      <p:stSnd>
        <p:snd r:embed="rId2" name="Tarda.wav"/>
      </p:stSnd>
    </p:sndAc>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2531" name="Rectangle 3"/>
          <p:cNvSpPr>
            <a:spLocks noGrp="1" noChangeArrowheads="1"/>
          </p:cNvSpPr>
          <p:nvPr>
            <p:ph type="ctrTitle"/>
          </p:nvPr>
        </p:nvSpPr>
        <p:spPr>
          <a:xfrm>
            <a:off x="685800" y="2819400"/>
            <a:ext cx="7772400" cy="1143000"/>
          </a:xfrm>
        </p:spPr>
        <p:txBody>
          <a:bodyPr/>
          <a:lstStyle/>
          <a:p>
            <a:pPr eaLnBrk="1" hangingPunct="1"/>
            <a:r>
              <a:rPr lang="en-GB" altLang="en-US" sz="8000" smtClean="0">
                <a:solidFill>
                  <a:schemeClr val="bg1"/>
                </a:solidFill>
                <a:latin typeface="Arial" charset="0"/>
              </a:rPr>
              <a:t>€1,000</a:t>
            </a:r>
            <a:endParaRPr lang="en-US" altLang="en-US" sz="8000" smtClean="0">
              <a:solidFill>
                <a:schemeClr val="bg1"/>
              </a:solidFill>
              <a:latin typeface="Arial" charset="0"/>
            </a:endParaRPr>
          </a:p>
        </p:txBody>
      </p:sp>
      <p:sp>
        <p:nvSpPr>
          <p:cNvPr id="22532"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2533"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FA7612BB-6462-401C-AEF4-E9ABF59E069D}"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1826443349"/>
      </p:ext>
    </p:extLst>
  </p:cSld>
  <p:clrMapOvr>
    <a:masterClrMapping/>
  </p:clrMapOvr>
  <p:transition>
    <p:zoom/>
    <p:sndAc>
      <p:stSnd>
        <p:snd r:embed="rId2" name="cashreg.wav"/>
      </p:stSnd>
    </p:sndAc>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3555" name="Rectangle 3"/>
          <p:cNvSpPr>
            <a:spLocks noGrp="1" noChangeArrowheads="1"/>
          </p:cNvSpPr>
          <p:nvPr>
            <p:ph type="ctrTitle"/>
          </p:nvPr>
        </p:nvSpPr>
        <p:spPr>
          <a:xfrm>
            <a:off x="685800" y="2819400"/>
            <a:ext cx="7772400" cy="1143000"/>
          </a:xfrm>
        </p:spPr>
        <p:txBody>
          <a:bodyPr/>
          <a:lstStyle/>
          <a:p>
            <a:pPr eaLnBrk="1" hangingPunct="1"/>
            <a:r>
              <a:rPr lang="en-US" altLang="en-US" sz="8000" smtClean="0">
                <a:solidFill>
                  <a:schemeClr val="bg1"/>
                </a:solidFill>
                <a:latin typeface="Arial" charset="0"/>
              </a:rPr>
              <a:t>Question 6</a:t>
            </a:r>
          </a:p>
        </p:txBody>
      </p:sp>
      <p:sp>
        <p:nvSpPr>
          <p:cNvPr id="23556"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3557"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36E0960B-4445-45E0-ADED-6C2BBB34E712}"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385329500"/>
      </p:ext>
    </p:extLst>
  </p:cSld>
  <p:clrMapOvr>
    <a:masterClrMapping/>
  </p:clrMapOvr>
  <p:transition>
    <p:zoom/>
    <p:sndAc>
      <p:stSnd>
        <p:snd r:embed="rId2" name="drumroll.wav"/>
      </p:stSnd>
    </p:sndAc>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4579"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4580"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4581"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4582"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4583" name="Rectangle 7"/>
          <p:cNvSpPr>
            <a:spLocks noGrp="1" noChangeArrowheads="1"/>
          </p:cNvSpPr>
          <p:nvPr>
            <p:ph type="title"/>
          </p:nvPr>
        </p:nvSpPr>
        <p:spPr>
          <a:xfrm>
            <a:off x="762000" y="381000"/>
            <a:ext cx="7696200" cy="2057400"/>
          </a:xfrm>
          <a:noFill/>
        </p:spPr>
        <p:txBody>
          <a:bodyPr/>
          <a:lstStyle/>
          <a:p>
            <a:pPr algn="l" eaLnBrk="1" hangingPunct="1"/>
            <a:r>
              <a:rPr lang="en-GB" altLang="en-US" sz="2800" smtClean="0">
                <a:solidFill>
                  <a:schemeClr val="bg1"/>
                </a:solidFill>
                <a:latin typeface="Arial" charset="0"/>
              </a:rPr>
              <a:t>A spinner has 5 sections with the following numbers on it:        3     4     4     5     6</a:t>
            </a:r>
            <a:br>
              <a:rPr lang="en-GB" altLang="en-US" sz="2800" smtClean="0">
                <a:solidFill>
                  <a:schemeClr val="bg1"/>
                </a:solidFill>
                <a:latin typeface="Arial" charset="0"/>
              </a:rPr>
            </a:br>
            <a:r>
              <a:rPr lang="en-GB" altLang="en-US" sz="2800" smtClean="0">
                <a:solidFill>
                  <a:schemeClr val="bg1"/>
                </a:solidFill>
                <a:latin typeface="Arial" charset="0"/>
              </a:rPr>
              <a:t>Each section is equally likely.</a:t>
            </a:r>
            <a:br>
              <a:rPr lang="en-GB" altLang="en-US" sz="2800" smtClean="0">
                <a:solidFill>
                  <a:schemeClr val="bg1"/>
                </a:solidFill>
                <a:latin typeface="Arial" charset="0"/>
              </a:rPr>
            </a:br>
            <a:r>
              <a:rPr lang="en-GB" altLang="en-US" sz="2800" smtClean="0">
                <a:solidFill>
                  <a:schemeClr val="bg1"/>
                </a:solidFill>
                <a:latin typeface="Arial" charset="0"/>
              </a:rPr>
              <a:t>What is the probability of the spinner landing on the number 4?</a:t>
            </a:r>
            <a:endParaRPr lang="en-US" altLang="en-US" sz="2800" i="1" smtClean="0">
              <a:solidFill>
                <a:schemeClr val="bg1"/>
              </a:solidFill>
              <a:latin typeface="Arial" charset="0"/>
            </a:endParaRPr>
          </a:p>
        </p:txBody>
      </p:sp>
      <p:sp>
        <p:nvSpPr>
          <p:cNvPr id="23560"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5</a:t>
            </a:r>
            <a:endParaRPr lang="en-US" altLang="en-US" sz="5400" baseline="30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GB" altLang="en-US" sz="5400" baseline="30000" smtClean="0">
                <a:solidFill>
                  <a:schemeClr val="bg1"/>
                </a:solidFill>
                <a:latin typeface="Arial" charset="0"/>
              </a:rPr>
              <a:t>2</a:t>
            </a:r>
            <a:r>
              <a:rPr lang="en-GB" altLang="en-US" sz="5400" smtClean="0">
                <a:solidFill>
                  <a:schemeClr val="bg1"/>
                </a:solidFill>
                <a:latin typeface="Arial" charset="0"/>
              </a:rPr>
              <a:t>/</a:t>
            </a:r>
            <a:r>
              <a:rPr lang="en-GB" altLang="en-US" sz="5400" baseline="-25000" smtClean="0">
                <a:solidFill>
                  <a:schemeClr val="bg1"/>
                </a:solidFill>
                <a:latin typeface="Arial" charset="0"/>
              </a:rPr>
              <a:t>5</a:t>
            </a:r>
            <a:endParaRPr lang="en-US" altLang="en-US" sz="5400" i="1"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4</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D   </a:t>
            </a:r>
            <a:r>
              <a:rPr lang="en-GB" altLang="en-US" sz="5400" smtClean="0">
                <a:solidFill>
                  <a:schemeClr val="bg1"/>
                </a:solidFill>
                <a:latin typeface="Arial" charset="0"/>
              </a:rPr>
              <a:t>1</a:t>
            </a:r>
            <a:endParaRPr lang="en-US" altLang="en-US" sz="5400" i="1" smtClean="0">
              <a:solidFill>
                <a:schemeClr val="bg1"/>
              </a:solidFill>
              <a:latin typeface="Arial" charset="0"/>
            </a:endParaRPr>
          </a:p>
        </p:txBody>
      </p:sp>
      <p:sp>
        <p:nvSpPr>
          <p:cNvPr id="24585"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4586"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4587"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4588"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4589"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4590"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4591"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4592"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4593"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4594"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4595"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4596"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 name="Date Placeholder 1"/>
          <p:cNvSpPr>
            <a:spLocks noGrp="1"/>
          </p:cNvSpPr>
          <p:nvPr>
            <p:ph type="dt" sz="quarter" idx="10"/>
          </p:nvPr>
        </p:nvSpPr>
        <p:spPr/>
        <p:txBody>
          <a:bodyPr/>
          <a:lstStyle/>
          <a:p>
            <a:pPr>
              <a:defRPr/>
            </a:pPr>
            <a:fld id="{334370E1-A96F-4160-BFEC-C50240132AA2}"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4283414493"/>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3560">
                                            <p:txEl>
                                              <p:pRg st="0" end="0"/>
                                            </p:txEl>
                                          </p:spTgt>
                                        </p:tgtEl>
                                        <p:attrNameLst>
                                          <p:attrName>style.visibility</p:attrName>
                                        </p:attrNameLst>
                                      </p:cBhvr>
                                      <p:to>
                                        <p:strVal val="visible"/>
                                      </p:to>
                                    </p:set>
                                    <p:anim calcmode="lin" valueType="num">
                                      <p:cBhvr>
                                        <p:cTn id="7" dur="500" fill="hold"/>
                                        <p:tgtEl>
                                          <p:spTgt spid="23560">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23560">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3560">
                                            <p:txEl>
                                              <p:pRg st="1" end="1"/>
                                            </p:txEl>
                                          </p:spTgt>
                                        </p:tgtEl>
                                        <p:attrNameLst>
                                          <p:attrName>style.visibility</p:attrName>
                                        </p:attrNameLst>
                                      </p:cBhvr>
                                      <p:to>
                                        <p:strVal val="visible"/>
                                      </p:to>
                                    </p:set>
                                    <p:anim calcmode="lin" valueType="num">
                                      <p:cBhvr>
                                        <p:cTn id="13" dur="500" fill="hold"/>
                                        <p:tgtEl>
                                          <p:spTgt spid="23560">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23560">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23560">
                                            <p:txEl>
                                              <p:pRg st="2" end="2"/>
                                            </p:txEl>
                                          </p:spTgt>
                                        </p:tgtEl>
                                        <p:attrNameLst>
                                          <p:attrName>style.visibility</p:attrName>
                                        </p:attrNameLst>
                                      </p:cBhvr>
                                      <p:to>
                                        <p:strVal val="visible"/>
                                      </p:to>
                                    </p:set>
                                    <p:anim calcmode="lin" valueType="num">
                                      <p:cBhvr>
                                        <p:cTn id="19" dur="500" fill="hold"/>
                                        <p:tgtEl>
                                          <p:spTgt spid="23560">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23560">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23560">
                                            <p:txEl>
                                              <p:pRg st="3" end="3"/>
                                            </p:txEl>
                                          </p:spTgt>
                                        </p:tgtEl>
                                        <p:attrNameLst>
                                          <p:attrName>style.visibility</p:attrName>
                                        </p:attrNameLst>
                                      </p:cBhvr>
                                      <p:to>
                                        <p:strVal val="visible"/>
                                      </p:to>
                                    </p:set>
                                    <p:anim calcmode="lin" valueType="num">
                                      <p:cBhvr>
                                        <p:cTn id="25" dur="500" fill="hold"/>
                                        <p:tgtEl>
                                          <p:spTgt spid="23560">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23560">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5603" name="AutoShape 3"/>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5604" name="AutoShape 4"/>
          <p:cNvSpPr>
            <a:spLocks noChangeArrowheads="1"/>
          </p:cNvSpPr>
          <p:nvPr/>
        </p:nvSpPr>
        <p:spPr bwMode="auto">
          <a:xfrm>
            <a:off x="533400" y="3733800"/>
            <a:ext cx="8153400" cy="838200"/>
          </a:xfrm>
          <a:prstGeom prst="hexagon">
            <a:avLst>
              <a:gd name="adj" fmla="val 30893"/>
              <a:gd name="vf" fmla="val 115470"/>
            </a:avLst>
          </a:prstGeom>
          <a:solidFill>
            <a:schemeClr val="accent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5605"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5606"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5607" name="Rectangle 7"/>
          <p:cNvSpPr>
            <a:spLocks noGrp="1" noChangeArrowheads="1"/>
          </p:cNvSpPr>
          <p:nvPr>
            <p:ph type="title"/>
          </p:nvPr>
        </p:nvSpPr>
        <p:spPr>
          <a:xfrm>
            <a:off x="762000" y="381000"/>
            <a:ext cx="7696200" cy="2057400"/>
          </a:xfrm>
          <a:noFill/>
        </p:spPr>
        <p:txBody>
          <a:bodyPr/>
          <a:lstStyle/>
          <a:p>
            <a:pPr algn="l" eaLnBrk="1" hangingPunct="1"/>
            <a:r>
              <a:rPr lang="en-GB" altLang="en-US" sz="2800" smtClean="0">
                <a:solidFill>
                  <a:schemeClr val="bg1"/>
                </a:solidFill>
                <a:latin typeface="Arial" charset="0"/>
              </a:rPr>
              <a:t>A spinner has 5 sections with the following numbers on it:        3     4     4     5     6</a:t>
            </a:r>
            <a:br>
              <a:rPr lang="en-GB" altLang="en-US" sz="2800" smtClean="0">
                <a:solidFill>
                  <a:schemeClr val="bg1"/>
                </a:solidFill>
                <a:latin typeface="Arial" charset="0"/>
              </a:rPr>
            </a:br>
            <a:r>
              <a:rPr lang="en-GB" altLang="en-US" sz="2800" smtClean="0">
                <a:solidFill>
                  <a:schemeClr val="bg1"/>
                </a:solidFill>
                <a:latin typeface="Arial" charset="0"/>
              </a:rPr>
              <a:t>Each section is equally likely.</a:t>
            </a:r>
            <a:br>
              <a:rPr lang="en-GB" altLang="en-US" sz="2800" smtClean="0">
                <a:solidFill>
                  <a:schemeClr val="bg1"/>
                </a:solidFill>
                <a:latin typeface="Arial" charset="0"/>
              </a:rPr>
            </a:br>
            <a:r>
              <a:rPr lang="en-GB" altLang="en-US" sz="2800" smtClean="0">
                <a:solidFill>
                  <a:schemeClr val="bg1"/>
                </a:solidFill>
                <a:latin typeface="Arial" charset="0"/>
              </a:rPr>
              <a:t>What is the probability of the spinner landing on the number 4?</a:t>
            </a:r>
            <a:endParaRPr lang="en-US" altLang="en-US" sz="2800" i="1" smtClean="0">
              <a:solidFill>
                <a:schemeClr val="bg1"/>
              </a:solidFill>
              <a:latin typeface="Arial" charset="0"/>
            </a:endParaRPr>
          </a:p>
        </p:txBody>
      </p:sp>
      <p:sp>
        <p:nvSpPr>
          <p:cNvPr id="25608"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5</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GB" altLang="en-US" sz="5400" baseline="30000" smtClean="0">
                <a:solidFill>
                  <a:schemeClr val="bg1"/>
                </a:solidFill>
                <a:latin typeface="Arial" charset="0"/>
              </a:rPr>
              <a:t>2</a:t>
            </a:r>
            <a:r>
              <a:rPr lang="en-GB" altLang="en-US" sz="5400" smtClean="0">
                <a:solidFill>
                  <a:schemeClr val="bg1"/>
                </a:solidFill>
                <a:latin typeface="Arial" charset="0"/>
              </a:rPr>
              <a:t>/</a:t>
            </a:r>
            <a:r>
              <a:rPr lang="en-GB" altLang="en-US" sz="5400" baseline="-25000" smtClean="0">
                <a:solidFill>
                  <a:schemeClr val="bg1"/>
                </a:solidFill>
                <a:latin typeface="Arial" charset="0"/>
              </a:rPr>
              <a:t>5</a:t>
            </a:r>
            <a:endParaRPr lang="en-US" altLang="en-US" sz="5400" i="1" baseline="-25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4</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D   </a:t>
            </a:r>
            <a:r>
              <a:rPr lang="en-GB" altLang="en-US" sz="5400" smtClean="0">
                <a:solidFill>
                  <a:schemeClr val="bg1"/>
                </a:solidFill>
                <a:latin typeface="Arial" charset="0"/>
              </a:rPr>
              <a:t>1</a:t>
            </a:r>
            <a:endParaRPr lang="en-US" altLang="en-US" sz="5400" i="1" smtClean="0">
              <a:solidFill>
                <a:schemeClr val="bg1"/>
              </a:solidFill>
              <a:latin typeface="Arial" charset="0"/>
            </a:endParaRPr>
          </a:p>
        </p:txBody>
      </p:sp>
      <p:sp>
        <p:nvSpPr>
          <p:cNvPr id="25609"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5610"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5611"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5612"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5613"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5614"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5615"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5616"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5617"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5618"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7AD52036-7516-4F89-A077-97889CF72F13}"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352289048"/>
      </p:ext>
    </p:extLst>
  </p:cSld>
  <p:clrMapOvr>
    <a:masterClrMapping/>
  </p:clrMapOvr>
  <p:transition>
    <p:sndAc>
      <p:stSnd>
        <p:snd r:embed="rId2" name="Tarda.wav"/>
      </p:stSnd>
    </p:sndAc>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6627" name="Rectangle 3"/>
          <p:cNvSpPr>
            <a:spLocks noGrp="1" noChangeArrowheads="1"/>
          </p:cNvSpPr>
          <p:nvPr>
            <p:ph type="ctrTitle"/>
          </p:nvPr>
        </p:nvSpPr>
        <p:spPr>
          <a:xfrm>
            <a:off x="685800" y="2819400"/>
            <a:ext cx="7772400" cy="1143000"/>
          </a:xfrm>
        </p:spPr>
        <p:txBody>
          <a:bodyPr/>
          <a:lstStyle/>
          <a:p>
            <a:pPr eaLnBrk="1" hangingPunct="1"/>
            <a:r>
              <a:rPr lang="en-GB" altLang="en-US" sz="8000" smtClean="0">
                <a:solidFill>
                  <a:schemeClr val="bg1"/>
                </a:solidFill>
                <a:latin typeface="Arial" charset="0"/>
              </a:rPr>
              <a:t>€2,000</a:t>
            </a:r>
            <a:endParaRPr lang="en-US" altLang="en-US" sz="8000" smtClean="0">
              <a:solidFill>
                <a:schemeClr val="bg1"/>
              </a:solidFill>
              <a:latin typeface="Arial" charset="0"/>
            </a:endParaRPr>
          </a:p>
        </p:txBody>
      </p:sp>
      <p:sp>
        <p:nvSpPr>
          <p:cNvPr id="26628"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6629"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DFD11127-CC49-4075-913E-A7772D13105C}"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3020397558"/>
      </p:ext>
    </p:extLst>
  </p:cSld>
  <p:clrMapOvr>
    <a:masterClrMapping/>
  </p:clrMapOvr>
  <p:transition>
    <p:zoom/>
    <p:sndAc>
      <p:stSnd>
        <p:snd r:embed="rId2" name="cashreg.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 SIX SIDED FAIR DICE</a:t>
            </a:r>
            <a:endParaRPr lang="en-US" dirty="0"/>
          </a:p>
        </p:txBody>
      </p:sp>
      <p:sp>
        <p:nvSpPr>
          <p:cNvPr id="4" name="Subtitle 3"/>
          <p:cNvSpPr>
            <a:spLocks noGrp="1"/>
          </p:cNvSpPr>
          <p:nvPr>
            <p:ph type="subTitle" idx="1"/>
          </p:nvPr>
        </p:nvSpPr>
        <p:spPr>
          <a:xfrm>
            <a:off x="1432560" y="3111120"/>
            <a:ext cx="7406640" cy="1752600"/>
          </a:xfrm>
        </p:spPr>
        <p:txBody>
          <a:bodyPr/>
          <a:lstStyle/>
          <a:p>
            <a:r>
              <a:rPr lang="en-US" dirty="0" smtClean="0"/>
              <a:t>List all the possible outcomes: </a:t>
            </a:r>
            <a:endParaRPr lang="en-US" dirty="0"/>
          </a:p>
        </p:txBody>
      </p:sp>
      <p:pic>
        <p:nvPicPr>
          <p:cNvPr id="5" name="Picture 4" descr="red-dice-icon.jpg"/>
          <p:cNvPicPr>
            <a:picLocks noChangeAspect="1"/>
          </p:cNvPicPr>
          <p:nvPr/>
        </p:nvPicPr>
        <p:blipFill>
          <a:blip r:embed="rId2"/>
          <a:stretch>
            <a:fillRect/>
          </a:stretch>
        </p:blipFill>
        <p:spPr>
          <a:xfrm>
            <a:off x="4907195" y="3672432"/>
            <a:ext cx="2978220" cy="2382576"/>
          </a:xfrm>
          <a:prstGeom prst="rect">
            <a:avLst/>
          </a:prstGeo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7651" name="Rectangle 3"/>
          <p:cNvSpPr>
            <a:spLocks noGrp="1" noChangeArrowheads="1"/>
          </p:cNvSpPr>
          <p:nvPr>
            <p:ph type="ctrTitle"/>
          </p:nvPr>
        </p:nvSpPr>
        <p:spPr>
          <a:xfrm>
            <a:off x="685800" y="2819400"/>
            <a:ext cx="7772400" cy="1143000"/>
          </a:xfrm>
        </p:spPr>
        <p:txBody>
          <a:bodyPr/>
          <a:lstStyle/>
          <a:p>
            <a:pPr eaLnBrk="1" hangingPunct="1"/>
            <a:r>
              <a:rPr lang="en-US" altLang="en-US" sz="8000" smtClean="0">
                <a:solidFill>
                  <a:schemeClr val="bg1"/>
                </a:solidFill>
                <a:latin typeface="Arial" charset="0"/>
              </a:rPr>
              <a:t>Question 7</a:t>
            </a:r>
          </a:p>
        </p:txBody>
      </p:sp>
      <p:sp>
        <p:nvSpPr>
          <p:cNvPr id="27652"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7653"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1AB892F3-95C4-4A05-9AC1-E453FCC9D6E7}"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144915195"/>
      </p:ext>
    </p:extLst>
  </p:cSld>
  <p:clrMapOvr>
    <a:masterClrMapping/>
  </p:clrMapOvr>
  <p:transition>
    <p:zoom/>
    <p:sndAc>
      <p:stSnd>
        <p:snd r:embed="rId2" name="drumroll.wav"/>
      </p:stSnd>
    </p:sndAc>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8675"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8676"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8677"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8678"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8679" name="Rectangle 7"/>
          <p:cNvSpPr>
            <a:spLocks noGrp="1" noChangeArrowheads="1"/>
          </p:cNvSpPr>
          <p:nvPr>
            <p:ph type="title"/>
          </p:nvPr>
        </p:nvSpPr>
        <p:spPr>
          <a:xfrm>
            <a:off x="762000" y="381000"/>
            <a:ext cx="7696200" cy="2057400"/>
          </a:xfrm>
          <a:noFill/>
        </p:spPr>
        <p:txBody>
          <a:bodyPr/>
          <a:lstStyle/>
          <a:p>
            <a:pPr algn="l" eaLnBrk="1" hangingPunct="1"/>
            <a:r>
              <a:rPr lang="en-GB" altLang="en-US" sz="3600" smtClean="0">
                <a:solidFill>
                  <a:schemeClr val="bg1"/>
                </a:solidFill>
                <a:latin typeface="Arial" charset="0"/>
              </a:rPr>
              <a:t>A box contains 12 red, 20 green and</a:t>
            </a:r>
            <a:br>
              <a:rPr lang="en-GB" altLang="en-US" sz="3600" smtClean="0">
                <a:solidFill>
                  <a:schemeClr val="bg1"/>
                </a:solidFill>
                <a:latin typeface="Arial" charset="0"/>
              </a:rPr>
            </a:br>
            <a:r>
              <a:rPr lang="en-GB" altLang="en-US" sz="3600" smtClean="0">
                <a:solidFill>
                  <a:schemeClr val="bg1"/>
                </a:solidFill>
                <a:latin typeface="Arial" charset="0"/>
              </a:rPr>
              <a:t>8 yellow sweets. One is picked out at random. What is the probability that it is NOT red?</a:t>
            </a:r>
            <a:endParaRPr lang="en-US" altLang="en-US" sz="3600" i="1" smtClean="0">
              <a:solidFill>
                <a:schemeClr val="bg1"/>
              </a:solidFill>
              <a:latin typeface="Arial" charset="0"/>
            </a:endParaRPr>
          </a:p>
        </p:txBody>
      </p:sp>
      <p:sp>
        <p:nvSpPr>
          <p:cNvPr id="27656"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US" altLang="en-US" sz="5400" smtClean="0">
                <a:latin typeface="Arial" charset="0"/>
              </a:rPr>
              <a:t> </a:t>
            </a:r>
            <a:r>
              <a:rPr lang="en-GB" altLang="en-US" sz="5400" smtClean="0">
                <a:solidFill>
                  <a:schemeClr val="bg1"/>
                </a:solidFill>
                <a:latin typeface="Arial" charset="0"/>
              </a:rPr>
              <a:t>0</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GB" altLang="en-US" sz="5400" baseline="30000" smtClean="0">
                <a:solidFill>
                  <a:schemeClr val="bg1"/>
                </a:solidFill>
                <a:latin typeface="Arial" charset="0"/>
              </a:rPr>
              <a:t>28</a:t>
            </a:r>
            <a:r>
              <a:rPr lang="en-GB" altLang="en-US" sz="5400" smtClean="0">
                <a:solidFill>
                  <a:schemeClr val="bg1"/>
                </a:solidFill>
                <a:latin typeface="Arial" charset="0"/>
              </a:rPr>
              <a:t>/</a:t>
            </a:r>
            <a:r>
              <a:rPr lang="en-GB" altLang="en-US" sz="5400" baseline="-25000" smtClean="0">
                <a:solidFill>
                  <a:schemeClr val="bg1"/>
                </a:solidFill>
                <a:latin typeface="Arial" charset="0"/>
              </a:rPr>
              <a:t>40</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US" altLang="en-US" sz="5400" smtClean="0">
                <a:latin typeface="Arial" charset="0"/>
              </a:rPr>
              <a:t> </a:t>
            </a:r>
            <a:r>
              <a:rPr lang="en-US" altLang="en-US" sz="5400" smtClean="0">
                <a:solidFill>
                  <a:schemeClr val="bg1"/>
                </a:solidFill>
                <a:latin typeface="Arial" charset="0"/>
              </a:rPr>
              <a:t>1</a:t>
            </a:r>
            <a:endParaRPr lang="en-US" altLang="en-US" sz="5400" i="1"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D </a:t>
            </a:r>
            <a:r>
              <a:rPr lang="en-US" altLang="en-US" sz="5400" smtClean="0">
                <a:latin typeface="Arial" charset="0"/>
              </a:rPr>
              <a:t> </a:t>
            </a:r>
            <a:r>
              <a:rPr lang="en-GB" altLang="en-US" sz="5400" baseline="30000" smtClean="0">
                <a:solidFill>
                  <a:schemeClr val="bg1"/>
                </a:solidFill>
                <a:latin typeface="Arial" charset="0"/>
              </a:rPr>
              <a:t>12</a:t>
            </a:r>
            <a:r>
              <a:rPr lang="en-GB" altLang="en-US" sz="5400" smtClean="0">
                <a:solidFill>
                  <a:schemeClr val="bg1"/>
                </a:solidFill>
                <a:latin typeface="Arial" charset="0"/>
              </a:rPr>
              <a:t>/</a:t>
            </a:r>
            <a:r>
              <a:rPr lang="en-GB" altLang="en-US" sz="5400" baseline="-25000" smtClean="0">
                <a:solidFill>
                  <a:schemeClr val="bg1"/>
                </a:solidFill>
                <a:latin typeface="Arial" charset="0"/>
              </a:rPr>
              <a:t>40</a:t>
            </a:r>
            <a:endParaRPr lang="en-US" altLang="en-US" sz="5400" smtClean="0">
              <a:solidFill>
                <a:schemeClr val="bg1"/>
              </a:solidFill>
              <a:latin typeface="Arial" charset="0"/>
            </a:endParaRPr>
          </a:p>
          <a:p>
            <a:pPr eaLnBrk="1" hangingPunct="1">
              <a:buFontTx/>
              <a:buNone/>
            </a:pPr>
            <a:endParaRPr lang="en-US" altLang="en-US" sz="5400" smtClean="0">
              <a:solidFill>
                <a:schemeClr val="bg1"/>
              </a:solidFill>
              <a:latin typeface="Arial" charset="0"/>
            </a:endParaRPr>
          </a:p>
        </p:txBody>
      </p:sp>
      <p:sp>
        <p:nvSpPr>
          <p:cNvPr id="28681"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8682"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8683"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8684"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8685"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8686"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8687"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8688"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8689"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8690"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8691"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8692"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 name="Date Placeholder 1"/>
          <p:cNvSpPr>
            <a:spLocks noGrp="1"/>
          </p:cNvSpPr>
          <p:nvPr>
            <p:ph type="dt" sz="quarter" idx="10"/>
          </p:nvPr>
        </p:nvSpPr>
        <p:spPr/>
        <p:txBody>
          <a:bodyPr/>
          <a:lstStyle/>
          <a:p>
            <a:pPr>
              <a:defRPr/>
            </a:pPr>
            <a:fld id="{40E60C68-4851-4214-9E36-26BFA8B6F5EE}"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2035452905"/>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7656">
                                            <p:txEl>
                                              <p:pRg st="0" end="0"/>
                                            </p:txEl>
                                          </p:spTgt>
                                        </p:tgtEl>
                                        <p:attrNameLst>
                                          <p:attrName>style.visibility</p:attrName>
                                        </p:attrNameLst>
                                      </p:cBhvr>
                                      <p:to>
                                        <p:strVal val="visible"/>
                                      </p:to>
                                    </p:set>
                                    <p:anim calcmode="lin" valueType="num">
                                      <p:cBhvr>
                                        <p:cTn id="7" dur="500" fill="hold"/>
                                        <p:tgtEl>
                                          <p:spTgt spid="27656">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27656">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7656">
                                            <p:txEl>
                                              <p:pRg st="1" end="1"/>
                                            </p:txEl>
                                          </p:spTgt>
                                        </p:tgtEl>
                                        <p:attrNameLst>
                                          <p:attrName>style.visibility</p:attrName>
                                        </p:attrNameLst>
                                      </p:cBhvr>
                                      <p:to>
                                        <p:strVal val="visible"/>
                                      </p:to>
                                    </p:set>
                                    <p:anim calcmode="lin" valueType="num">
                                      <p:cBhvr>
                                        <p:cTn id="13" dur="500" fill="hold"/>
                                        <p:tgtEl>
                                          <p:spTgt spid="27656">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27656">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27656">
                                            <p:txEl>
                                              <p:pRg st="2" end="2"/>
                                            </p:txEl>
                                          </p:spTgt>
                                        </p:tgtEl>
                                        <p:attrNameLst>
                                          <p:attrName>style.visibility</p:attrName>
                                        </p:attrNameLst>
                                      </p:cBhvr>
                                      <p:to>
                                        <p:strVal val="visible"/>
                                      </p:to>
                                    </p:set>
                                    <p:anim calcmode="lin" valueType="num">
                                      <p:cBhvr>
                                        <p:cTn id="19" dur="500" fill="hold"/>
                                        <p:tgtEl>
                                          <p:spTgt spid="27656">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27656">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27656">
                                            <p:txEl>
                                              <p:pRg st="3" end="3"/>
                                            </p:txEl>
                                          </p:spTgt>
                                        </p:tgtEl>
                                        <p:attrNameLst>
                                          <p:attrName>style.visibility</p:attrName>
                                        </p:attrNameLst>
                                      </p:cBhvr>
                                      <p:to>
                                        <p:strVal val="visible"/>
                                      </p:to>
                                    </p:set>
                                    <p:anim calcmode="lin" valueType="num">
                                      <p:cBhvr>
                                        <p:cTn id="25" dur="500" fill="hold"/>
                                        <p:tgtEl>
                                          <p:spTgt spid="27656">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27656">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9699" name="AutoShape 3"/>
          <p:cNvSpPr>
            <a:spLocks noChangeArrowheads="1"/>
          </p:cNvSpPr>
          <p:nvPr/>
        </p:nvSpPr>
        <p:spPr bwMode="auto">
          <a:xfrm>
            <a:off x="53975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9700" name="AutoShape 4"/>
          <p:cNvSpPr>
            <a:spLocks noChangeArrowheads="1"/>
          </p:cNvSpPr>
          <p:nvPr/>
        </p:nvSpPr>
        <p:spPr bwMode="auto">
          <a:xfrm>
            <a:off x="539750" y="3716338"/>
            <a:ext cx="8153400" cy="838200"/>
          </a:xfrm>
          <a:prstGeom prst="hexagon">
            <a:avLst>
              <a:gd name="adj" fmla="val 30893"/>
              <a:gd name="vf" fmla="val 115470"/>
            </a:avLst>
          </a:prstGeom>
          <a:solidFill>
            <a:schemeClr val="accent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9701"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9702"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9703" name="Rectangle 7"/>
          <p:cNvSpPr>
            <a:spLocks noGrp="1" noChangeArrowheads="1"/>
          </p:cNvSpPr>
          <p:nvPr>
            <p:ph type="title"/>
          </p:nvPr>
        </p:nvSpPr>
        <p:spPr>
          <a:xfrm>
            <a:off x="762000" y="381000"/>
            <a:ext cx="7696200" cy="2057400"/>
          </a:xfrm>
          <a:noFill/>
        </p:spPr>
        <p:txBody>
          <a:bodyPr/>
          <a:lstStyle/>
          <a:p>
            <a:pPr algn="l" eaLnBrk="1" hangingPunct="1"/>
            <a:r>
              <a:rPr lang="en-GB" altLang="en-US" sz="3600" smtClean="0">
                <a:solidFill>
                  <a:schemeClr val="bg1"/>
                </a:solidFill>
                <a:latin typeface="Arial" charset="0"/>
              </a:rPr>
              <a:t>A box contains 12 red, 20 green and</a:t>
            </a:r>
            <a:br>
              <a:rPr lang="en-GB" altLang="en-US" sz="3600" smtClean="0">
                <a:solidFill>
                  <a:schemeClr val="bg1"/>
                </a:solidFill>
                <a:latin typeface="Arial" charset="0"/>
              </a:rPr>
            </a:br>
            <a:r>
              <a:rPr lang="en-GB" altLang="en-US" sz="3600" smtClean="0">
                <a:solidFill>
                  <a:schemeClr val="bg1"/>
                </a:solidFill>
                <a:latin typeface="Arial" charset="0"/>
              </a:rPr>
              <a:t>8 yellow sweets. One is picked out at random. What is the probability that it is NOT red?</a:t>
            </a:r>
            <a:endParaRPr lang="en-US" altLang="en-US" sz="3600" i="1" smtClean="0">
              <a:solidFill>
                <a:schemeClr val="bg1"/>
              </a:solidFill>
              <a:latin typeface="Arial" charset="0"/>
            </a:endParaRPr>
          </a:p>
        </p:txBody>
      </p:sp>
      <p:sp>
        <p:nvSpPr>
          <p:cNvPr id="29704"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US" altLang="en-US" sz="5400" smtClean="0">
                <a:latin typeface="Arial" charset="0"/>
              </a:rPr>
              <a:t> </a:t>
            </a:r>
            <a:r>
              <a:rPr lang="en-GB" altLang="en-US" sz="5400" smtClean="0">
                <a:solidFill>
                  <a:schemeClr val="bg1"/>
                </a:solidFill>
                <a:latin typeface="Arial" charset="0"/>
              </a:rPr>
              <a:t>0</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US" altLang="en-US" sz="5400" smtClean="0">
                <a:latin typeface="Arial" charset="0"/>
              </a:rPr>
              <a:t> </a:t>
            </a:r>
            <a:r>
              <a:rPr lang="en-GB" altLang="en-US" sz="5400" baseline="30000" smtClean="0">
                <a:solidFill>
                  <a:schemeClr val="bg1"/>
                </a:solidFill>
                <a:latin typeface="Arial" charset="0"/>
              </a:rPr>
              <a:t>28</a:t>
            </a:r>
            <a:r>
              <a:rPr lang="en-GB" altLang="en-US" sz="5400" smtClean="0">
                <a:solidFill>
                  <a:schemeClr val="bg1"/>
                </a:solidFill>
                <a:latin typeface="Arial" charset="0"/>
              </a:rPr>
              <a:t>/</a:t>
            </a:r>
            <a:r>
              <a:rPr lang="en-GB" altLang="en-US" sz="5400" baseline="-25000" smtClean="0">
                <a:solidFill>
                  <a:schemeClr val="bg1"/>
                </a:solidFill>
                <a:latin typeface="Arial" charset="0"/>
              </a:rPr>
              <a:t>40</a:t>
            </a:r>
            <a:endParaRPr lang="en-US" altLang="en-US" sz="5400" baseline="-25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US" altLang="en-US" sz="5400" smtClean="0">
                <a:latin typeface="Arial" charset="0"/>
              </a:rPr>
              <a:t> </a:t>
            </a:r>
            <a:r>
              <a:rPr lang="en-US" altLang="en-US" sz="5400" smtClean="0">
                <a:solidFill>
                  <a:schemeClr val="bg1"/>
                </a:solidFill>
                <a:latin typeface="Arial" charset="0"/>
              </a:rPr>
              <a:t>1</a:t>
            </a:r>
            <a:endParaRPr lang="en-US" altLang="en-US" sz="5400" i="1"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D </a:t>
            </a:r>
            <a:r>
              <a:rPr lang="en-US" altLang="en-US" sz="5400" smtClean="0">
                <a:latin typeface="Arial" charset="0"/>
              </a:rPr>
              <a:t> </a:t>
            </a:r>
            <a:r>
              <a:rPr lang="en-GB" altLang="en-US" sz="5400" baseline="30000" smtClean="0">
                <a:solidFill>
                  <a:schemeClr val="bg1"/>
                </a:solidFill>
                <a:latin typeface="Arial" charset="0"/>
              </a:rPr>
              <a:t>12</a:t>
            </a:r>
            <a:r>
              <a:rPr lang="en-GB" altLang="en-US" sz="5400" smtClean="0">
                <a:solidFill>
                  <a:schemeClr val="bg1"/>
                </a:solidFill>
                <a:latin typeface="Arial" charset="0"/>
              </a:rPr>
              <a:t>/</a:t>
            </a:r>
            <a:r>
              <a:rPr lang="en-GB" altLang="en-US" sz="5400" baseline="-25000" smtClean="0">
                <a:solidFill>
                  <a:schemeClr val="bg1"/>
                </a:solidFill>
                <a:latin typeface="Arial" charset="0"/>
              </a:rPr>
              <a:t>40</a:t>
            </a:r>
            <a:endParaRPr lang="en-US" altLang="en-US" sz="5400" smtClean="0">
              <a:solidFill>
                <a:schemeClr val="bg1"/>
              </a:solidFill>
              <a:latin typeface="Arial" charset="0"/>
            </a:endParaRPr>
          </a:p>
          <a:p>
            <a:pPr eaLnBrk="1" hangingPunct="1">
              <a:buFontTx/>
              <a:buNone/>
            </a:pPr>
            <a:endParaRPr lang="en-US" altLang="en-US" sz="5400" smtClean="0">
              <a:solidFill>
                <a:schemeClr val="bg1"/>
              </a:solidFill>
              <a:latin typeface="Arial" charset="0"/>
            </a:endParaRPr>
          </a:p>
        </p:txBody>
      </p:sp>
      <p:sp>
        <p:nvSpPr>
          <p:cNvPr id="29705"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9706"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9707"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9708"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9709"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9710"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9711"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9712"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9713"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9714"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B1D85AF8-D058-4531-B7A2-34A6B9B49AA1}"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1167083989"/>
      </p:ext>
    </p:extLst>
  </p:cSld>
  <p:clrMapOvr>
    <a:masterClrMapping/>
  </p:clrMapOvr>
  <p:transition>
    <p:sndAc>
      <p:stSnd>
        <p:snd r:embed="rId2" name="Tarda.wav"/>
      </p:stSnd>
    </p:sndAc>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0723" name="Rectangle 3"/>
          <p:cNvSpPr>
            <a:spLocks noGrp="1" noChangeArrowheads="1"/>
          </p:cNvSpPr>
          <p:nvPr>
            <p:ph type="ctrTitle"/>
          </p:nvPr>
        </p:nvSpPr>
        <p:spPr>
          <a:xfrm>
            <a:off x="685800" y="2819400"/>
            <a:ext cx="7772400" cy="1143000"/>
          </a:xfrm>
        </p:spPr>
        <p:txBody>
          <a:bodyPr/>
          <a:lstStyle/>
          <a:p>
            <a:pPr eaLnBrk="1" hangingPunct="1"/>
            <a:r>
              <a:rPr lang="en-GB" altLang="en-US" sz="8000" smtClean="0">
                <a:solidFill>
                  <a:schemeClr val="bg1"/>
                </a:solidFill>
                <a:latin typeface="Arial" charset="0"/>
              </a:rPr>
              <a:t>€4,000</a:t>
            </a:r>
            <a:endParaRPr lang="en-US" altLang="en-US" sz="8000" smtClean="0">
              <a:solidFill>
                <a:schemeClr val="bg1"/>
              </a:solidFill>
              <a:latin typeface="Arial" charset="0"/>
            </a:endParaRPr>
          </a:p>
        </p:txBody>
      </p:sp>
      <p:sp>
        <p:nvSpPr>
          <p:cNvPr id="30724"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0725"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24A994D2-F96A-4EA0-AC2A-43B4B5DE17B2}"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1598924365"/>
      </p:ext>
    </p:extLst>
  </p:cSld>
  <p:clrMapOvr>
    <a:masterClrMapping/>
  </p:clrMapOvr>
  <p:transition>
    <p:zoom/>
    <p:sndAc>
      <p:stSnd>
        <p:snd r:embed="rId2" name="cashreg.wav"/>
      </p:stSnd>
    </p:sndAc>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1747" name="Rectangle 3"/>
          <p:cNvSpPr>
            <a:spLocks noGrp="1" noChangeArrowheads="1"/>
          </p:cNvSpPr>
          <p:nvPr>
            <p:ph type="ctrTitle"/>
          </p:nvPr>
        </p:nvSpPr>
        <p:spPr>
          <a:xfrm>
            <a:off x="685800" y="2819400"/>
            <a:ext cx="7772400" cy="1143000"/>
          </a:xfrm>
        </p:spPr>
        <p:txBody>
          <a:bodyPr/>
          <a:lstStyle/>
          <a:p>
            <a:pPr eaLnBrk="1" hangingPunct="1"/>
            <a:r>
              <a:rPr lang="en-US" altLang="en-US" sz="8000" smtClean="0">
                <a:solidFill>
                  <a:schemeClr val="bg1"/>
                </a:solidFill>
                <a:latin typeface="Arial" charset="0"/>
              </a:rPr>
              <a:t>Question 8</a:t>
            </a:r>
          </a:p>
        </p:txBody>
      </p:sp>
      <p:sp>
        <p:nvSpPr>
          <p:cNvPr id="31748"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1749"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7B8EAD64-64F0-4823-B49C-4D0FAD6F3F1C}"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777692586"/>
      </p:ext>
    </p:extLst>
  </p:cSld>
  <p:clrMapOvr>
    <a:masterClrMapping/>
  </p:clrMapOvr>
  <p:transition>
    <p:zoom/>
    <p:sndAc>
      <p:stSnd>
        <p:snd r:embed="rId2" name="drumroll.wav"/>
      </p:stSnd>
    </p:sndAc>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2771"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2772"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2773"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2774"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2775" name="Rectangle 7"/>
          <p:cNvSpPr>
            <a:spLocks noGrp="1" noChangeArrowheads="1"/>
          </p:cNvSpPr>
          <p:nvPr>
            <p:ph type="title"/>
          </p:nvPr>
        </p:nvSpPr>
        <p:spPr>
          <a:xfrm>
            <a:off x="762000" y="381000"/>
            <a:ext cx="7696200" cy="2057400"/>
          </a:xfrm>
          <a:noFill/>
        </p:spPr>
        <p:txBody>
          <a:bodyPr/>
          <a:lstStyle/>
          <a:p>
            <a:pPr eaLnBrk="1" hangingPunct="1"/>
            <a:r>
              <a:rPr lang="en-GB" altLang="en-US" sz="5000" smtClean="0">
                <a:solidFill>
                  <a:schemeClr val="bg1"/>
                </a:solidFill>
                <a:latin typeface="Arial" charset="0"/>
              </a:rPr>
              <a:t>  </a:t>
            </a:r>
            <a:r>
              <a:rPr lang="en-GB" altLang="en-US" sz="4000" smtClean="0">
                <a:solidFill>
                  <a:schemeClr val="bg1"/>
                </a:solidFill>
                <a:latin typeface="Arial" charset="0"/>
              </a:rPr>
              <a:t>A fair, six sided dice is thrown. What is the probability of getting a multiple of 3?</a:t>
            </a:r>
            <a:endParaRPr lang="en-US" altLang="en-US" sz="4000" smtClean="0">
              <a:solidFill>
                <a:schemeClr val="bg1"/>
              </a:solidFill>
              <a:latin typeface="Arial" charset="0"/>
            </a:endParaRPr>
          </a:p>
        </p:txBody>
      </p:sp>
      <p:sp>
        <p:nvSpPr>
          <p:cNvPr id="31752"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US" altLang="en-US" sz="5400" smtClean="0">
                <a:latin typeface="Arial" charset="0"/>
              </a:rPr>
              <a:t> </a:t>
            </a:r>
            <a:r>
              <a:rPr lang="en-GB" altLang="en-US" sz="5400" smtClean="0">
                <a:solidFill>
                  <a:schemeClr val="bg1"/>
                </a:solidFill>
                <a:latin typeface="Arial" charset="0"/>
              </a:rPr>
              <a:t>0</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US" altLang="en-US" sz="5400" smtClean="0">
                <a:latin typeface="Arial" charset="0"/>
              </a:rPr>
              <a:t> </a:t>
            </a:r>
            <a:r>
              <a:rPr lang="en-GB" altLang="en-US" sz="5400" baseline="30000" smtClean="0">
                <a:solidFill>
                  <a:schemeClr val="bg1"/>
                </a:solidFill>
                <a:latin typeface="Arial" charset="0"/>
              </a:rPr>
              <a:t>2</a:t>
            </a:r>
            <a:r>
              <a:rPr lang="en-GB" altLang="en-US" sz="5400" smtClean="0">
                <a:solidFill>
                  <a:schemeClr val="bg1"/>
                </a:solidFill>
                <a:latin typeface="Arial" charset="0"/>
              </a:rPr>
              <a:t>/</a:t>
            </a:r>
            <a:r>
              <a:rPr lang="en-GB" altLang="en-US" sz="5400" baseline="-25000" smtClean="0">
                <a:solidFill>
                  <a:schemeClr val="bg1"/>
                </a:solidFill>
                <a:latin typeface="Arial" charset="0"/>
              </a:rPr>
              <a:t>6</a:t>
            </a:r>
            <a:endParaRPr lang="en-US" altLang="en-US" sz="5400" baseline="-25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US" altLang="en-US" sz="5400" smtClean="0">
                <a:latin typeface="Arial" charset="0"/>
              </a:rPr>
              <a:t> </a:t>
            </a:r>
            <a:r>
              <a:rPr lang="en-US" altLang="en-US" sz="5400" smtClean="0">
                <a:solidFill>
                  <a:schemeClr val="bg1"/>
                </a:solidFill>
                <a:latin typeface="Arial" charset="0"/>
              </a:rPr>
              <a:t>0.5</a:t>
            </a:r>
          </a:p>
          <a:p>
            <a:pPr eaLnBrk="1" hangingPunct="1">
              <a:buFontTx/>
              <a:buNone/>
            </a:pPr>
            <a:r>
              <a:rPr lang="en-US" altLang="en-US" sz="4800" b="1" baseline="10000" smtClean="0">
                <a:solidFill>
                  <a:srgbClr val="FF9900"/>
                </a:solidFill>
                <a:latin typeface="Arial" charset="0"/>
              </a:rPr>
              <a:t>D </a:t>
            </a:r>
            <a:r>
              <a:rPr lang="en-US" altLang="en-US" sz="5400" smtClean="0">
                <a:latin typeface="Arial" charset="0"/>
              </a:rPr>
              <a:t> </a:t>
            </a:r>
            <a:r>
              <a:rPr lang="en-GB" altLang="en-US" sz="5400" smtClean="0">
                <a:solidFill>
                  <a:schemeClr val="bg1"/>
                </a:solidFill>
                <a:latin typeface="Arial" charset="0"/>
              </a:rPr>
              <a:t>1</a:t>
            </a:r>
            <a:endParaRPr lang="en-US" altLang="en-US" sz="5400" smtClean="0">
              <a:solidFill>
                <a:schemeClr val="bg1"/>
              </a:solidFill>
              <a:latin typeface="Arial" charset="0"/>
            </a:endParaRPr>
          </a:p>
        </p:txBody>
      </p:sp>
      <p:sp>
        <p:nvSpPr>
          <p:cNvPr id="32777"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2778"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2779"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2780"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2781"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2782"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2783"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2784"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2785"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2786"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2787"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2788"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 name="Date Placeholder 1"/>
          <p:cNvSpPr>
            <a:spLocks noGrp="1"/>
          </p:cNvSpPr>
          <p:nvPr>
            <p:ph type="dt" sz="quarter" idx="10"/>
          </p:nvPr>
        </p:nvSpPr>
        <p:spPr/>
        <p:txBody>
          <a:bodyPr/>
          <a:lstStyle/>
          <a:p>
            <a:pPr>
              <a:defRPr/>
            </a:pPr>
            <a:fld id="{81279D79-0E47-4158-B49E-9FA83A28ED4F}"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1803825374"/>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1752">
                                            <p:txEl>
                                              <p:pRg st="0" end="0"/>
                                            </p:txEl>
                                          </p:spTgt>
                                        </p:tgtEl>
                                        <p:attrNameLst>
                                          <p:attrName>style.visibility</p:attrName>
                                        </p:attrNameLst>
                                      </p:cBhvr>
                                      <p:to>
                                        <p:strVal val="visible"/>
                                      </p:to>
                                    </p:set>
                                    <p:anim calcmode="lin" valueType="num">
                                      <p:cBhvr>
                                        <p:cTn id="7" dur="500" fill="hold"/>
                                        <p:tgtEl>
                                          <p:spTgt spid="31752">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31752">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31752">
                                            <p:txEl>
                                              <p:pRg st="1" end="1"/>
                                            </p:txEl>
                                          </p:spTgt>
                                        </p:tgtEl>
                                        <p:attrNameLst>
                                          <p:attrName>style.visibility</p:attrName>
                                        </p:attrNameLst>
                                      </p:cBhvr>
                                      <p:to>
                                        <p:strVal val="visible"/>
                                      </p:to>
                                    </p:set>
                                    <p:anim calcmode="lin" valueType="num">
                                      <p:cBhvr>
                                        <p:cTn id="13" dur="500" fill="hold"/>
                                        <p:tgtEl>
                                          <p:spTgt spid="31752">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31752">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31752">
                                            <p:txEl>
                                              <p:pRg st="2" end="2"/>
                                            </p:txEl>
                                          </p:spTgt>
                                        </p:tgtEl>
                                        <p:attrNameLst>
                                          <p:attrName>style.visibility</p:attrName>
                                        </p:attrNameLst>
                                      </p:cBhvr>
                                      <p:to>
                                        <p:strVal val="visible"/>
                                      </p:to>
                                    </p:set>
                                    <p:anim calcmode="lin" valueType="num">
                                      <p:cBhvr>
                                        <p:cTn id="19" dur="500" fill="hold"/>
                                        <p:tgtEl>
                                          <p:spTgt spid="31752">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31752">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31752">
                                            <p:txEl>
                                              <p:pRg st="3" end="3"/>
                                            </p:txEl>
                                          </p:spTgt>
                                        </p:tgtEl>
                                        <p:attrNameLst>
                                          <p:attrName>style.visibility</p:attrName>
                                        </p:attrNameLst>
                                      </p:cBhvr>
                                      <p:to>
                                        <p:strVal val="visible"/>
                                      </p:to>
                                    </p:set>
                                    <p:anim calcmode="lin" valueType="num">
                                      <p:cBhvr>
                                        <p:cTn id="25" dur="500" fill="hold"/>
                                        <p:tgtEl>
                                          <p:spTgt spid="31752">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31752">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build="p"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539750" y="27813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3795" name="AutoShape 3"/>
          <p:cNvSpPr>
            <a:spLocks noChangeArrowheads="1"/>
          </p:cNvSpPr>
          <p:nvPr/>
        </p:nvSpPr>
        <p:spPr bwMode="auto">
          <a:xfrm>
            <a:off x="53975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3796" name="AutoShape 4"/>
          <p:cNvSpPr>
            <a:spLocks noChangeArrowheads="1"/>
          </p:cNvSpPr>
          <p:nvPr/>
        </p:nvSpPr>
        <p:spPr bwMode="auto">
          <a:xfrm>
            <a:off x="539750" y="3743325"/>
            <a:ext cx="8153400" cy="838200"/>
          </a:xfrm>
          <a:prstGeom prst="hexagon">
            <a:avLst>
              <a:gd name="adj" fmla="val 30893"/>
              <a:gd name="vf" fmla="val 115470"/>
            </a:avLst>
          </a:prstGeom>
          <a:solidFill>
            <a:schemeClr val="accent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3797"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3798"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3799" name="Rectangle 7"/>
          <p:cNvSpPr>
            <a:spLocks noGrp="1" noChangeArrowheads="1"/>
          </p:cNvSpPr>
          <p:nvPr>
            <p:ph type="title"/>
          </p:nvPr>
        </p:nvSpPr>
        <p:spPr>
          <a:xfrm>
            <a:off x="762000" y="381000"/>
            <a:ext cx="7696200" cy="2057400"/>
          </a:xfrm>
          <a:noFill/>
        </p:spPr>
        <p:txBody>
          <a:bodyPr/>
          <a:lstStyle/>
          <a:p>
            <a:pPr eaLnBrk="1" hangingPunct="1"/>
            <a:r>
              <a:rPr lang="en-GB" altLang="en-US" sz="4000" smtClean="0">
                <a:solidFill>
                  <a:schemeClr val="bg1"/>
                </a:solidFill>
                <a:latin typeface="Arial" charset="0"/>
              </a:rPr>
              <a:t>A fair, six sided dice is thrown. What is the probability of getting a multiple of 3?</a:t>
            </a:r>
            <a:endParaRPr lang="en-US" altLang="en-US" sz="4000" smtClean="0">
              <a:solidFill>
                <a:schemeClr val="bg1"/>
              </a:solidFill>
              <a:latin typeface="Arial" charset="0"/>
            </a:endParaRPr>
          </a:p>
        </p:txBody>
      </p:sp>
      <p:sp>
        <p:nvSpPr>
          <p:cNvPr id="33800"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US" altLang="en-US" sz="5400" smtClean="0">
                <a:latin typeface="Arial" charset="0"/>
              </a:rPr>
              <a:t> </a:t>
            </a:r>
            <a:r>
              <a:rPr lang="en-GB" altLang="en-US" sz="5400" smtClean="0">
                <a:solidFill>
                  <a:schemeClr val="bg1"/>
                </a:solidFill>
                <a:latin typeface="Arial" charset="0"/>
              </a:rPr>
              <a:t>0</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US" altLang="en-US" sz="5400" smtClean="0">
                <a:latin typeface="Arial" charset="0"/>
              </a:rPr>
              <a:t> </a:t>
            </a:r>
            <a:r>
              <a:rPr lang="en-GB" altLang="en-US" sz="5400" baseline="30000" smtClean="0">
                <a:solidFill>
                  <a:schemeClr val="bg1"/>
                </a:solidFill>
                <a:latin typeface="Arial" charset="0"/>
              </a:rPr>
              <a:t>2</a:t>
            </a:r>
            <a:r>
              <a:rPr lang="en-GB" altLang="en-US" sz="5400" smtClean="0">
                <a:solidFill>
                  <a:schemeClr val="bg1"/>
                </a:solidFill>
                <a:latin typeface="Arial" charset="0"/>
              </a:rPr>
              <a:t>/</a:t>
            </a:r>
            <a:r>
              <a:rPr lang="en-GB" altLang="en-US" sz="5400" baseline="-25000" smtClean="0">
                <a:solidFill>
                  <a:schemeClr val="bg1"/>
                </a:solidFill>
                <a:latin typeface="Arial" charset="0"/>
              </a:rPr>
              <a:t>6</a:t>
            </a:r>
            <a:endParaRPr lang="en-US" altLang="en-US" sz="5400" baseline="-25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US" altLang="en-US" sz="5400" smtClean="0">
                <a:latin typeface="Arial" charset="0"/>
              </a:rPr>
              <a:t> </a:t>
            </a:r>
            <a:r>
              <a:rPr lang="en-US" altLang="en-US" sz="5400" smtClean="0">
                <a:solidFill>
                  <a:schemeClr val="bg1"/>
                </a:solidFill>
                <a:latin typeface="Arial" charset="0"/>
              </a:rPr>
              <a:t>0.5</a:t>
            </a:r>
          </a:p>
          <a:p>
            <a:pPr eaLnBrk="1" hangingPunct="1">
              <a:buFontTx/>
              <a:buNone/>
            </a:pPr>
            <a:r>
              <a:rPr lang="en-US" altLang="en-US" sz="4800" b="1" baseline="10000" smtClean="0">
                <a:solidFill>
                  <a:srgbClr val="FF9900"/>
                </a:solidFill>
                <a:latin typeface="Arial" charset="0"/>
              </a:rPr>
              <a:t>D </a:t>
            </a:r>
            <a:r>
              <a:rPr lang="en-US" altLang="en-US" sz="5400" smtClean="0">
                <a:latin typeface="Arial" charset="0"/>
              </a:rPr>
              <a:t> </a:t>
            </a:r>
            <a:r>
              <a:rPr lang="en-GB" altLang="en-US" sz="5400" smtClean="0">
                <a:solidFill>
                  <a:schemeClr val="bg1"/>
                </a:solidFill>
                <a:latin typeface="Arial" charset="0"/>
              </a:rPr>
              <a:t>1</a:t>
            </a:r>
            <a:endParaRPr lang="en-US" altLang="en-US" sz="5400" smtClean="0">
              <a:solidFill>
                <a:schemeClr val="bg1"/>
              </a:solidFill>
              <a:latin typeface="Arial" charset="0"/>
            </a:endParaRPr>
          </a:p>
        </p:txBody>
      </p:sp>
      <p:sp>
        <p:nvSpPr>
          <p:cNvPr id="33801"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3802"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3803"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3804"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3805"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3806"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3807"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3808"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3809"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3810"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6CBF3B16-C0EF-4C18-9362-85B710B11198}"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1718148986"/>
      </p:ext>
    </p:extLst>
  </p:cSld>
  <p:clrMapOvr>
    <a:masterClrMapping/>
  </p:clrMapOvr>
  <p:transition>
    <p:sndAc>
      <p:stSnd>
        <p:snd r:embed="rId2" name="Tarda.wav"/>
      </p:stSnd>
    </p:sndAc>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4819" name="Rectangle 3"/>
          <p:cNvSpPr>
            <a:spLocks noGrp="1" noChangeArrowheads="1"/>
          </p:cNvSpPr>
          <p:nvPr>
            <p:ph type="ctrTitle"/>
          </p:nvPr>
        </p:nvSpPr>
        <p:spPr>
          <a:xfrm>
            <a:off x="685800" y="2819400"/>
            <a:ext cx="7772400" cy="1143000"/>
          </a:xfrm>
        </p:spPr>
        <p:txBody>
          <a:bodyPr/>
          <a:lstStyle/>
          <a:p>
            <a:pPr eaLnBrk="1" hangingPunct="1"/>
            <a:r>
              <a:rPr lang="en-GB" altLang="en-US" sz="8000" smtClean="0">
                <a:solidFill>
                  <a:schemeClr val="bg1"/>
                </a:solidFill>
                <a:latin typeface="Arial" charset="0"/>
              </a:rPr>
              <a:t>€8,000</a:t>
            </a:r>
            <a:endParaRPr lang="en-US" altLang="en-US" sz="8000" smtClean="0">
              <a:solidFill>
                <a:schemeClr val="bg1"/>
              </a:solidFill>
              <a:latin typeface="Arial" charset="0"/>
            </a:endParaRPr>
          </a:p>
        </p:txBody>
      </p:sp>
      <p:sp>
        <p:nvSpPr>
          <p:cNvPr id="34820"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4821"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044A3A61-1140-4939-8990-B03C780684FB}"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2958884855"/>
      </p:ext>
    </p:extLst>
  </p:cSld>
  <p:clrMapOvr>
    <a:masterClrMapping/>
  </p:clrMapOvr>
  <p:transition>
    <p:zoom/>
    <p:sndAc>
      <p:stSnd>
        <p:snd r:embed="rId2" name="cashreg.wav"/>
      </p:stSnd>
    </p:sndAc>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5843" name="Rectangle 3"/>
          <p:cNvSpPr>
            <a:spLocks noGrp="1" noChangeArrowheads="1"/>
          </p:cNvSpPr>
          <p:nvPr>
            <p:ph type="ctrTitle"/>
          </p:nvPr>
        </p:nvSpPr>
        <p:spPr>
          <a:xfrm>
            <a:off x="685800" y="2819400"/>
            <a:ext cx="7772400" cy="1143000"/>
          </a:xfrm>
        </p:spPr>
        <p:txBody>
          <a:bodyPr/>
          <a:lstStyle/>
          <a:p>
            <a:pPr eaLnBrk="1" hangingPunct="1"/>
            <a:r>
              <a:rPr lang="en-US" altLang="en-US" sz="8000" smtClean="0">
                <a:solidFill>
                  <a:schemeClr val="bg1"/>
                </a:solidFill>
                <a:latin typeface="Arial" charset="0"/>
              </a:rPr>
              <a:t>Question 9</a:t>
            </a:r>
          </a:p>
        </p:txBody>
      </p:sp>
      <p:sp>
        <p:nvSpPr>
          <p:cNvPr id="35844"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5845"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032343B1-CFA0-4311-81EA-4E23C588DE88}"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1886202566"/>
      </p:ext>
    </p:extLst>
  </p:cSld>
  <p:clrMapOvr>
    <a:masterClrMapping/>
  </p:clrMapOvr>
  <p:transition>
    <p:zoom/>
    <p:sndAc>
      <p:stSnd>
        <p:snd r:embed="rId2" name="drumroll.wav"/>
      </p:stSnd>
    </p:sndAc>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6867"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6868"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6869"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6870"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6871" name="Rectangle 7"/>
          <p:cNvSpPr>
            <a:spLocks noGrp="1" noChangeArrowheads="1"/>
          </p:cNvSpPr>
          <p:nvPr>
            <p:ph type="title"/>
          </p:nvPr>
        </p:nvSpPr>
        <p:spPr>
          <a:xfrm>
            <a:off x="762000" y="381000"/>
            <a:ext cx="7696200" cy="2057400"/>
          </a:xfrm>
          <a:noFill/>
        </p:spPr>
        <p:txBody>
          <a:bodyPr/>
          <a:lstStyle/>
          <a:p>
            <a:pPr algn="l" eaLnBrk="1" hangingPunct="1"/>
            <a:r>
              <a:rPr lang="en-GB" altLang="en-US" sz="3600" smtClean="0">
                <a:solidFill>
                  <a:schemeClr val="bg1"/>
                </a:solidFill>
                <a:latin typeface="Arial" charset="0"/>
              </a:rPr>
              <a:t>The probability of Persia winning a race is 0.2</a:t>
            </a:r>
            <a:br>
              <a:rPr lang="en-GB" altLang="en-US" sz="3600" smtClean="0">
                <a:solidFill>
                  <a:schemeClr val="bg1"/>
                </a:solidFill>
                <a:latin typeface="Arial" charset="0"/>
              </a:rPr>
            </a:br>
            <a:r>
              <a:rPr lang="en-GB" altLang="en-US" sz="3600" smtClean="0">
                <a:solidFill>
                  <a:schemeClr val="bg1"/>
                </a:solidFill>
                <a:latin typeface="Arial" charset="0"/>
              </a:rPr>
              <a:t>What is the probability that she does NOT win?</a:t>
            </a:r>
            <a:endParaRPr lang="en-US" altLang="en-US" sz="3600" smtClean="0">
              <a:solidFill>
                <a:schemeClr val="bg1"/>
              </a:solidFill>
              <a:latin typeface="Arial" charset="0"/>
            </a:endParaRPr>
          </a:p>
        </p:txBody>
      </p:sp>
      <p:sp>
        <p:nvSpPr>
          <p:cNvPr id="35848"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US" altLang="en-US" sz="5400" smtClean="0">
                <a:latin typeface="Arial" charset="0"/>
              </a:rPr>
              <a:t> </a:t>
            </a:r>
            <a:r>
              <a:rPr lang="en-GB" altLang="en-US" sz="5400" smtClean="0">
                <a:solidFill>
                  <a:schemeClr val="bg1"/>
                </a:solidFill>
                <a:latin typeface="Arial" charset="0"/>
              </a:rPr>
              <a:t>0</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US" altLang="en-US" sz="5400" smtClean="0">
                <a:latin typeface="Arial" charset="0"/>
              </a:rPr>
              <a:t> </a:t>
            </a:r>
            <a:r>
              <a:rPr lang="en-GB" altLang="en-US" sz="5400" smtClean="0">
                <a:solidFill>
                  <a:schemeClr val="bg1"/>
                </a:solidFill>
                <a:latin typeface="Arial" charset="0"/>
              </a:rPr>
              <a:t>0.8</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US" altLang="en-US" sz="5400" smtClean="0">
                <a:latin typeface="Arial" charset="0"/>
              </a:rPr>
              <a:t> </a:t>
            </a:r>
            <a:r>
              <a:rPr lang="en-US" altLang="en-US" sz="5400" smtClean="0">
                <a:solidFill>
                  <a:schemeClr val="bg1"/>
                </a:solidFill>
                <a:latin typeface="Arial" charset="0"/>
              </a:rPr>
              <a:t>1</a:t>
            </a:r>
          </a:p>
          <a:p>
            <a:pPr eaLnBrk="1" hangingPunct="1">
              <a:buFontTx/>
              <a:buNone/>
            </a:pPr>
            <a:r>
              <a:rPr lang="en-US" altLang="en-US" sz="4800" b="1" baseline="10000" smtClean="0">
                <a:solidFill>
                  <a:srgbClr val="FF9900"/>
                </a:solidFill>
                <a:latin typeface="Arial" charset="0"/>
              </a:rPr>
              <a:t>D </a:t>
            </a:r>
            <a:r>
              <a:rPr lang="en-US" altLang="en-US" sz="5400" smtClean="0">
                <a:latin typeface="Arial" charset="0"/>
              </a:rPr>
              <a:t> </a:t>
            </a:r>
            <a:r>
              <a:rPr lang="en-GB" altLang="en-US" sz="5400" smtClean="0">
                <a:solidFill>
                  <a:schemeClr val="bg1"/>
                </a:solidFill>
                <a:latin typeface="Arial" charset="0"/>
              </a:rPr>
              <a:t>0.2</a:t>
            </a:r>
            <a:endParaRPr lang="en-US" altLang="en-US" sz="5400" smtClean="0">
              <a:solidFill>
                <a:schemeClr val="bg1"/>
              </a:solidFill>
              <a:latin typeface="Arial" charset="0"/>
            </a:endParaRPr>
          </a:p>
        </p:txBody>
      </p:sp>
      <p:sp>
        <p:nvSpPr>
          <p:cNvPr id="36873"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6874"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6875"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6876"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6877"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6878"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6879"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6880"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6881"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6882"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6883"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6884"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 name="Date Placeholder 1"/>
          <p:cNvSpPr>
            <a:spLocks noGrp="1"/>
          </p:cNvSpPr>
          <p:nvPr>
            <p:ph type="dt" sz="quarter" idx="10"/>
          </p:nvPr>
        </p:nvSpPr>
        <p:spPr/>
        <p:txBody>
          <a:bodyPr/>
          <a:lstStyle/>
          <a:p>
            <a:pPr>
              <a:defRPr/>
            </a:pPr>
            <a:fld id="{2D4A5F27-F1DB-43C1-AA74-E44DEACC9E67}"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4267508716"/>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5848">
                                            <p:txEl>
                                              <p:pRg st="0" end="0"/>
                                            </p:txEl>
                                          </p:spTgt>
                                        </p:tgtEl>
                                        <p:attrNameLst>
                                          <p:attrName>style.visibility</p:attrName>
                                        </p:attrNameLst>
                                      </p:cBhvr>
                                      <p:to>
                                        <p:strVal val="visible"/>
                                      </p:to>
                                    </p:set>
                                    <p:anim calcmode="lin" valueType="num">
                                      <p:cBhvr>
                                        <p:cTn id="7" dur="500" fill="hold"/>
                                        <p:tgtEl>
                                          <p:spTgt spid="35848">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35848">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35848">
                                            <p:txEl>
                                              <p:pRg st="1" end="1"/>
                                            </p:txEl>
                                          </p:spTgt>
                                        </p:tgtEl>
                                        <p:attrNameLst>
                                          <p:attrName>style.visibility</p:attrName>
                                        </p:attrNameLst>
                                      </p:cBhvr>
                                      <p:to>
                                        <p:strVal val="visible"/>
                                      </p:to>
                                    </p:set>
                                    <p:anim calcmode="lin" valueType="num">
                                      <p:cBhvr>
                                        <p:cTn id="13" dur="500" fill="hold"/>
                                        <p:tgtEl>
                                          <p:spTgt spid="35848">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35848">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35848">
                                            <p:txEl>
                                              <p:pRg st="2" end="2"/>
                                            </p:txEl>
                                          </p:spTgt>
                                        </p:tgtEl>
                                        <p:attrNameLst>
                                          <p:attrName>style.visibility</p:attrName>
                                        </p:attrNameLst>
                                      </p:cBhvr>
                                      <p:to>
                                        <p:strVal val="visible"/>
                                      </p:to>
                                    </p:set>
                                    <p:anim calcmode="lin" valueType="num">
                                      <p:cBhvr>
                                        <p:cTn id="19" dur="500" fill="hold"/>
                                        <p:tgtEl>
                                          <p:spTgt spid="35848">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35848">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35848">
                                            <p:txEl>
                                              <p:pRg st="3" end="3"/>
                                            </p:txEl>
                                          </p:spTgt>
                                        </p:tgtEl>
                                        <p:attrNameLst>
                                          <p:attrName>style.visibility</p:attrName>
                                        </p:attrNameLst>
                                      </p:cBhvr>
                                      <p:to>
                                        <p:strVal val="visible"/>
                                      </p:to>
                                    </p:set>
                                    <p:anim calcmode="lin" valueType="num">
                                      <p:cBhvr>
                                        <p:cTn id="25" dur="500" fill="hold"/>
                                        <p:tgtEl>
                                          <p:spTgt spid="35848">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35848">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Here are the possible outcomes</a:t>
            </a:r>
            <a:endParaRPr lang="en-US" dirty="0"/>
          </a:p>
        </p:txBody>
      </p:sp>
      <p:sp>
        <p:nvSpPr>
          <p:cNvPr id="3" name="Content Placeholder 2"/>
          <p:cNvSpPr>
            <a:spLocks noGrp="1"/>
          </p:cNvSpPr>
          <p:nvPr>
            <p:ph idx="1"/>
          </p:nvPr>
        </p:nvSpPr>
        <p:spPr/>
        <p:txBody>
          <a:bodyPr>
            <a:normAutofit/>
          </a:bodyPr>
          <a:lstStyle/>
          <a:p>
            <a:pPr>
              <a:buNone/>
            </a:pPr>
            <a:endParaRPr lang="en-US" sz="4400" dirty="0" smtClean="0"/>
          </a:p>
          <a:p>
            <a:pPr>
              <a:buNone/>
            </a:pPr>
            <a:endParaRPr lang="en-US" sz="4400" dirty="0" smtClean="0"/>
          </a:p>
          <a:p>
            <a:pPr>
              <a:buNone/>
            </a:pPr>
            <a:r>
              <a:rPr lang="en-US" sz="4400" dirty="0" smtClean="0"/>
              <a:t>{1,2,3,4,5,6}</a:t>
            </a:r>
            <a:endParaRPr lang="en-US" sz="4400"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53975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7891" name="AutoShape 3"/>
          <p:cNvSpPr>
            <a:spLocks noChangeArrowheads="1"/>
          </p:cNvSpPr>
          <p:nvPr/>
        </p:nvSpPr>
        <p:spPr bwMode="auto">
          <a:xfrm>
            <a:off x="539750" y="27813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7892" name="AutoShape 4"/>
          <p:cNvSpPr>
            <a:spLocks noChangeArrowheads="1"/>
          </p:cNvSpPr>
          <p:nvPr/>
        </p:nvSpPr>
        <p:spPr bwMode="auto">
          <a:xfrm>
            <a:off x="539750" y="3743325"/>
            <a:ext cx="8153400" cy="838200"/>
          </a:xfrm>
          <a:prstGeom prst="hexagon">
            <a:avLst>
              <a:gd name="adj" fmla="val 30893"/>
              <a:gd name="vf" fmla="val 115470"/>
            </a:avLst>
          </a:prstGeom>
          <a:solidFill>
            <a:schemeClr val="accent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7893"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7894"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7895" name="Rectangle 7"/>
          <p:cNvSpPr>
            <a:spLocks noGrp="1" noChangeArrowheads="1"/>
          </p:cNvSpPr>
          <p:nvPr>
            <p:ph type="title"/>
          </p:nvPr>
        </p:nvSpPr>
        <p:spPr>
          <a:xfrm>
            <a:off x="762000" y="381000"/>
            <a:ext cx="7696200" cy="2057400"/>
          </a:xfrm>
          <a:noFill/>
        </p:spPr>
        <p:txBody>
          <a:bodyPr/>
          <a:lstStyle/>
          <a:p>
            <a:pPr algn="l" eaLnBrk="1" hangingPunct="1"/>
            <a:r>
              <a:rPr lang="en-GB" altLang="en-US" sz="3600" smtClean="0">
                <a:solidFill>
                  <a:schemeClr val="bg1"/>
                </a:solidFill>
                <a:latin typeface="Arial" charset="0"/>
              </a:rPr>
              <a:t>The probability of Persia winning a race is 0.2</a:t>
            </a:r>
            <a:br>
              <a:rPr lang="en-GB" altLang="en-US" sz="3600" smtClean="0">
                <a:solidFill>
                  <a:schemeClr val="bg1"/>
                </a:solidFill>
                <a:latin typeface="Arial" charset="0"/>
              </a:rPr>
            </a:br>
            <a:r>
              <a:rPr lang="en-GB" altLang="en-US" sz="3600" smtClean="0">
                <a:solidFill>
                  <a:schemeClr val="bg1"/>
                </a:solidFill>
                <a:latin typeface="Arial" charset="0"/>
              </a:rPr>
              <a:t>What is the probability that she does NOT win?</a:t>
            </a:r>
            <a:endParaRPr lang="en-US" altLang="en-US" sz="3600" smtClean="0">
              <a:solidFill>
                <a:schemeClr val="bg1"/>
              </a:solidFill>
              <a:latin typeface="Arial" charset="0"/>
            </a:endParaRPr>
          </a:p>
        </p:txBody>
      </p:sp>
      <p:sp>
        <p:nvSpPr>
          <p:cNvPr id="37896"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US" altLang="en-US" sz="5400" smtClean="0">
                <a:latin typeface="Arial" charset="0"/>
              </a:rPr>
              <a:t> </a:t>
            </a:r>
            <a:r>
              <a:rPr lang="en-GB" altLang="en-US" sz="5400" smtClean="0">
                <a:solidFill>
                  <a:schemeClr val="bg1"/>
                </a:solidFill>
                <a:latin typeface="Arial" charset="0"/>
              </a:rPr>
              <a:t>0</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US" altLang="en-US" sz="5400" smtClean="0">
                <a:latin typeface="Arial" charset="0"/>
              </a:rPr>
              <a:t> </a:t>
            </a:r>
            <a:r>
              <a:rPr lang="en-GB" altLang="en-US" sz="5400" smtClean="0">
                <a:solidFill>
                  <a:schemeClr val="bg1"/>
                </a:solidFill>
                <a:latin typeface="Arial" charset="0"/>
              </a:rPr>
              <a:t>0.8</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US" altLang="en-US" sz="5400" smtClean="0">
                <a:latin typeface="Arial" charset="0"/>
              </a:rPr>
              <a:t> </a:t>
            </a:r>
            <a:r>
              <a:rPr lang="en-US" altLang="en-US" sz="5400" smtClean="0">
                <a:solidFill>
                  <a:schemeClr val="bg1"/>
                </a:solidFill>
                <a:latin typeface="Arial" charset="0"/>
              </a:rPr>
              <a:t>1</a:t>
            </a:r>
          </a:p>
          <a:p>
            <a:pPr eaLnBrk="1" hangingPunct="1">
              <a:buFontTx/>
              <a:buNone/>
            </a:pPr>
            <a:r>
              <a:rPr lang="en-US" altLang="en-US" sz="4800" b="1" baseline="10000" smtClean="0">
                <a:solidFill>
                  <a:srgbClr val="FF9900"/>
                </a:solidFill>
                <a:latin typeface="Arial" charset="0"/>
              </a:rPr>
              <a:t>D </a:t>
            </a:r>
            <a:r>
              <a:rPr lang="en-US" altLang="en-US" sz="5400" smtClean="0">
                <a:latin typeface="Arial" charset="0"/>
              </a:rPr>
              <a:t> </a:t>
            </a:r>
            <a:r>
              <a:rPr lang="en-GB" altLang="en-US" sz="5400" smtClean="0">
                <a:solidFill>
                  <a:schemeClr val="bg1"/>
                </a:solidFill>
                <a:latin typeface="Arial" charset="0"/>
              </a:rPr>
              <a:t>0.2</a:t>
            </a:r>
            <a:endParaRPr lang="en-US" altLang="en-US" sz="5400" smtClean="0">
              <a:solidFill>
                <a:schemeClr val="bg1"/>
              </a:solidFill>
              <a:latin typeface="Arial" charset="0"/>
            </a:endParaRPr>
          </a:p>
          <a:p>
            <a:pPr eaLnBrk="1" hangingPunct="1">
              <a:buFontTx/>
              <a:buNone/>
            </a:pPr>
            <a:endParaRPr lang="en-US" altLang="en-US" sz="5400" smtClean="0">
              <a:solidFill>
                <a:schemeClr val="bg1"/>
              </a:solidFill>
              <a:latin typeface="Arial" charset="0"/>
            </a:endParaRPr>
          </a:p>
        </p:txBody>
      </p:sp>
      <p:sp>
        <p:nvSpPr>
          <p:cNvPr id="37897"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7898"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7899"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7900"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7901"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7902"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7903"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7904"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7905"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7906"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EF17FA15-E8E5-4B2E-9DDB-28B336EE7028}"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3540485540"/>
      </p:ext>
    </p:extLst>
  </p:cSld>
  <p:clrMapOvr>
    <a:masterClrMapping/>
  </p:clrMapOvr>
  <p:transition>
    <p:sndAc>
      <p:stSnd>
        <p:snd r:embed="rId2" name="Tarda.wav"/>
      </p:stSnd>
    </p:sndAc>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8915" name="Rectangle 3"/>
          <p:cNvSpPr>
            <a:spLocks noGrp="1" noChangeArrowheads="1"/>
          </p:cNvSpPr>
          <p:nvPr>
            <p:ph type="ctrTitle"/>
          </p:nvPr>
        </p:nvSpPr>
        <p:spPr>
          <a:xfrm>
            <a:off x="685800" y="2819400"/>
            <a:ext cx="7772400" cy="1143000"/>
          </a:xfrm>
        </p:spPr>
        <p:txBody>
          <a:bodyPr/>
          <a:lstStyle/>
          <a:p>
            <a:pPr eaLnBrk="1" hangingPunct="1"/>
            <a:r>
              <a:rPr lang="en-GB" altLang="en-US" sz="8000" smtClean="0">
                <a:solidFill>
                  <a:schemeClr val="bg1"/>
                </a:solidFill>
                <a:latin typeface="Arial" charset="0"/>
              </a:rPr>
              <a:t>€16,000</a:t>
            </a:r>
            <a:endParaRPr lang="en-US" altLang="en-US" sz="8000" smtClean="0">
              <a:solidFill>
                <a:schemeClr val="bg1"/>
              </a:solidFill>
              <a:latin typeface="Arial" charset="0"/>
            </a:endParaRPr>
          </a:p>
        </p:txBody>
      </p:sp>
      <p:sp>
        <p:nvSpPr>
          <p:cNvPr id="38916"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8917"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B34865F7-53CA-475F-A3AA-4C0A3FB33ABB}"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3726188408"/>
      </p:ext>
    </p:extLst>
  </p:cSld>
  <p:clrMapOvr>
    <a:masterClrMapping/>
  </p:clrMapOvr>
  <p:transition>
    <p:zoom/>
    <p:sndAc>
      <p:stSnd>
        <p:snd r:embed="rId2" name="cashreg.wav"/>
      </p:stSnd>
    </p:sndAc>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9939" name="Rectangle 3"/>
          <p:cNvSpPr>
            <a:spLocks noGrp="1" noChangeArrowheads="1"/>
          </p:cNvSpPr>
          <p:nvPr>
            <p:ph type="ctrTitle"/>
          </p:nvPr>
        </p:nvSpPr>
        <p:spPr>
          <a:xfrm>
            <a:off x="685800" y="2819400"/>
            <a:ext cx="7772400" cy="1143000"/>
          </a:xfrm>
        </p:spPr>
        <p:txBody>
          <a:bodyPr/>
          <a:lstStyle/>
          <a:p>
            <a:pPr eaLnBrk="1" hangingPunct="1"/>
            <a:r>
              <a:rPr lang="en-US" altLang="en-US" sz="8000" smtClean="0">
                <a:solidFill>
                  <a:schemeClr val="bg1"/>
                </a:solidFill>
                <a:latin typeface="Arial" charset="0"/>
              </a:rPr>
              <a:t>Question 10</a:t>
            </a:r>
          </a:p>
        </p:txBody>
      </p:sp>
      <p:sp>
        <p:nvSpPr>
          <p:cNvPr id="39940"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9941"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83710BC0-E206-4ECB-9D54-6081663191BE}"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2494031217"/>
      </p:ext>
    </p:extLst>
  </p:cSld>
  <p:clrMapOvr>
    <a:masterClrMapping/>
  </p:clrMapOvr>
  <p:transition>
    <p:zoom/>
    <p:sndAc>
      <p:stSnd>
        <p:snd r:embed="rId2" name="drumroll.wav"/>
      </p:stSnd>
    </p:sndAc>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0963"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0964"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0965"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0966"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0967" name="Rectangle 7"/>
          <p:cNvSpPr>
            <a:spLocks noGrp="1" noChangeArrowheads="1"/>
          </p:cNvSpPr>
          <p:nvPr>
            <p:ph type="title"/>
          </p:nvPr>
        </p:nvSpPr>
        <p:spPr>
          <a:xfrm>
            <a:off x="762000" y="381000"/>
            <a:ext cx="7696200" cy="2057400"/>
          </a:xfrm>
          <a:noFill/>
        </p:spPr>
        <p:txBody>
          <a:bodyPr/>
          <a:lstStyle/>
          <a:p>
            <a:pPr algn="l" eaLnBrk="1" hangingPunct="1"/>
            <a:r>
              <a:rPr lang="en-US" altLang="en-US" sz="4000" smtClean="0">
                <a:solidFill>
                  <a:schemeClr val="bg1"/>
                </a:solidFill>
                <a:latin typeface="Arial" charset="0"/>
              </a:rPr>
              <a:t>The probability that it will rain today is 0.85</a:t>
            </a:r>
            <a:br>
              <a:rPr lang="en-US" altLang="en-US" sz="4000" smtClean="0">
                <a:solidFill>
                  <a:schemeClr val="bg1"/>
                </a:solidFill>
                <a:latin typeface="Arial" charset="0"/>
              </a:rPr>
            </a:br>
            <a:r>
              <a:rPr lang="en-US" altLang="en-US" sz="4000" smtClean="0">
                <a:solidFill>
                  <a:schemeClr val="bg1"/>
                </a:solidFill>
                <a:latin typeface="Arial" charset="0"/>
              </a:rPr>
              <a:t>What is the probability that it will not rain?</a:t>
            </a:r>
          </a:p>
        </p:txBody>
      </p:sp>
      <p:sp>
        <p:nvSpPr>
          <p:cNvPr id="39944"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US" altLang="en-US" sz="5400" smtClean="0">
                <a:latin typeface="Arial" charset="0"/>
              </a:rPr>
              <a:t> </a:t>
            </a:r>
            <a:r>
              <a:rPr lang="en-GB" altLang="en-US" sz="5400" smtClean="0">
                <a:solidFill>
                  <a:schemeClr val="bg1"/>
                </a:solidFill>
                <a:latin typeface="Arial" charset="0"/>
              </a:rPr>
              <a:t>0</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US" altLang="en-US" sz="5400" smtClean="0">
                <a:latin typeface="Arial" charset="0"/>
              </a:rPr>
              <a:t> </a:t>
            </a:r>
            <a:r>
              <a:rPr lang="en-GB" altLang="en-US" sz="5400" smtClean="0">
                <a:solidFill>
                  <a:schemeClr val="bg1"/>
                </a:solidFill>
                <a:latin typeface="Arial" charset="0"/>
              </a:rPr>
              <a:t>0.5</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US" altLang="en-US" sz="5400" smtClean="0">
                <a:latin typeface="Arial" charset="0"/>
              </a:rPr>
              <a:t> </a:t>
            </a:r>
            <a:r>
              <a:rPr lang="en-US" altLang="en-US" sz="5400" smtClean="0">
                <a:solidFill>
                  <a:schemeClr val="bg1"/>
                </a:solidFill>
                <a:latin typeface="Arial" charset="0"/>
              </a:rPr>
              <a:t>0.15</a:t>
            </a:r>
          </a:p>
          <a:p>
            <a:pPr eaLnBrk="1" hangingPunct="1">
              <a:buFontTx/>
              <a:buNone/>
            </a:pPr>
            <a:r>
              <a:rPr lang="en-US" altLang="en-US" sz="4800" b="1" baseline="10000" smtClean="0">
                <a:solidFill>
                  <a:srgbClr val="FF9900"/>
                </a:solidFill>
                <a:latin typeface="Arial" charset="0"/>
              </a:rPr>
              <a:t>D </a:t>
            </a:r>
            <a:r>
              <a:rPr lang="en-US" altLang="en-US" sz="5400" smtClean="0">
                <a:latin typeface="Arial" charset="0"/>
              </a:rPr>
              <a:t> </a:t>
            </a:r>
            <a:r>
              <a:rPr lang="en-GB" altLang="en-US" sz="5400" smtClean="0">
                <a:solidFill>
                  <a:schemeClr val="bg1"/>
                </a:solidFill>
                <a:latin typeface="Arial" charset="0"/>
              </a:rPr>
              <a:t>1</a:t>
            </a:r>
            <a:endParaRPr lang="en-US" altLang="en-US" sz="5400" smtClean="0">
              <a:solidFill>
                <a:schemeClr val="bg1"/>
              </a:solidFill>
              <a:latin typeface="Arial" charset="0"/>
            </a:endParaRPr>
          </a:p>
        </p:txBody>
      </p:sp>
      <p:sp>
        <p:nvSpPr>
          <p:cNvPr id="40969"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0970"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0971"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0972"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0973"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0974"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0975"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0976"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0977"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0978"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0979"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0980"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 name="Date Placeholder 1"/>
          <p:cNvSpPr>
            <a:spLocks noGrp="1"/>
          </p:cNvSpPr>
          <p:nvPr>
            <p:ph type="dt" sz="quarter" idx="10"/>
          </p:nvPr>
        </p:nvSpPr>
        <p:spPr/>
        <p:txBody>
          <a:bodyPr/>
          <a:lstStyle/>
          <a:p>
            <a:pPr>
              <a:defRPr/>
            </a:pPr>
            <a:fld id="{CA327E22-FCF2-4BB7-A90E-D8F5BDB4BCDE}"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870225409"/>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9944">
                                            <p:txEl>
                                              <p:pRg st="0" end="0"/>
                                            </p:txEl>
                                          </p:spTgt>
                                        </p:tgtEl>
                                        <p:attrNameLst>
                                          <p:attrName>style.visibility</p:attrName>
                                        </p:attrNameLst>
                                      </p:cBhvr>
                                      <p:to>
                                        <p:strVal val="visible"/>
                                      </p:to>
                                    </p:set>
                                    <p:anim calcmode="lin" valueType="num">
                                      <p:cBhvr>
                                        <p:cTn id="7" dur="500" fill="hold"/>
                                        <p:tgtEl>
                                          <p:spTgt spid="39944">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39944">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39944">
                                            <p:txEl>
                                              <p:pRg st="1" end="1"/>
                                            </p:txEl>
                                          </p:spTgt>
                                        </p:tgtEl>
                                        <p:attrNameLst>
                                          <p:attrName>style.visibility</p:attrName>
                                        </p:attrNameLst>
                                      </p:cBhvr>
                                      <p:to>
                                        <p:strVal val="visible"/>
                                      </p:to>
                                    </p:set>
                                    <p:anim calcmode="lin" valueType="num">
                                      <p:cBhvr>
                                        <p:cTn id="13" dur="500" fill="hold"/>
                                        <p:tgtEl>
                                          <p:spTgt spid="39944">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39944">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39944">
                                            <p:txEl>
                                              <p:pRg st="2" end="2"/>
                                            </p:txEl>
                                          </p:spTgt>
                                        </p:tgtEl>
                                        <p:attrNameLst>
                                          <p:attrName>style.visibility</p:attrName>
                                        </p:attrNameLst>
                                      </p:cBhvr>
                                      <p:to>
                                        <p:strVal val="visible"/>
                                      </p:to>
                                    </p:set>
                                    <p:anim calcmode="lin" valueType="num">
                                      <p:cBhvr>
                                        <p:cTn id="19" dur="500" fill="hold"/>
                                        <p:tgtEl>
                                          <p:spTgt spid="39944">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39944">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39944">
                                            <p:txEl>
                                              <p:pRg st="3" end="3"/>
                                            </p:txEl>
                                          </p:spTgt>
                                        </p:tgtEl>
                                        <p:attrNameLst>
                                          <p:attrName>style.visibility</p:attrName>
                                        </p:attrNameLst>
                                      </p:cBhvr>
                                      <p:to>
                                        <p:strVal val="visible"/>
                                      </p:to>
                                    </p:set>
                                    <p:anim calcmode="lin" valueType="num">
                                      <p:cBhvr>
                                        <p:cTn id="25" dur="500" fill="hold"/>
                                        <p:tgtEl>
                                          <p:spTgt spid="39944">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39944">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build="p"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1987"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1988" name="AutoShape 4"/>
          <p:cNvSpPr>
            <a:spLocks noChangeArrowheads="1"/>
          </p:cNvSpPr>
          <p:nvPr/>
        </p:nvSpPr>
        <p:spPr bwMode="auto">
          <a:xfrm>
            <a:off x="533400" y="4724400"/>
            <a:ext cx="8153400" cy="838200"/>
          </a:xfrm>
          <a:prstGeom prst="hexagon">
            <a:avLst>
              <a:gd name="adj" fmla="val 30893"/>
              <a:gd name="vf" fmla="val 115470"/>
            </a:avLst>
          </a:prstGeom>
          <a:solidFill>
            <a:schemeClr val="accent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1989"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1990"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1991" name="Rectangle 7"/>
          <p:cNvSpPr>
            <a:spLocks noGrp="1" noChangeArrowheads="1"/>
          </p:cNvSpPr>
          <p:nvPr>
            <p:ph type="title"/>
          </p:nvPr>
        </p:nvSpPr>
        <p:spPr>
          <a:xfrm>
            <a:off x="762000" y="381000"/>
            <a:ext cx="7696200" cy="2057400"/>
          </a:xfrm>
          <a:noFill/>
        </p:spPr>
        <p:txBody>
          <a:bodyPr/>
          <a:lstStyle/>
          <a:p>
            <a:pPr algn="l" eaLnBrk="1" hangingPunct="1"/>
            <a:r>
              <a:rPr lang="en-US" altLang="en-US" sz="4000" smtClean="0">
                <a:solidFill>
                  <a:schemeClr val="bg1"/>
                </a:solidFill>
                <a:latin typeface="Arial" charset="0"/>
              </a:rPr>
              <a:t>The probability that it will rain today is 0.85</a:t>
            </a:r>
            <a:br>
              <a:rPr lang="en-US" altLang="en-US" sz="4000" smtClean="0">
                <a:solidFill>
                  <a:schemeClr val="bg1"/>
                </a:solidFill>
                <a:latin typeface="Arial" charset="0"/>
              </a:rPr>
            </a:br>
            <a:r>
              <a:rPr lang="en-US" altLang="en-US" sz="4000" smtClean="0">
                <a:solidFill>
                  <a:schemeClr val="bg1"/>
                </a:solidFill>
                <a:latin typeface="Arial" charset="0"/>
              </a:rPr>
              <a:t>What is the probability that it will not rain?</a:t>
            </a:r>
            <a:endParaRPr lang="en-US" altLang="en-US" sz="4200" smtClean="0">
              <a:solidFill>
                <a:schemeClr val="bg1"/>
              </a:solidFill>
              <a:latin typeface="Arial" charset="0"/>
            </a:endParaRPr>
          </a:p>
        </p:txBody>
      </p:sp>
      <p:sp>
        <p:nvSpPr>
          <p:cNvPr id="41992"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US" altLang="en-US" sz="5400" smtClean="0">
                <a:latin typeface="Arial" charset="0"/>
              </a:rPr>
              <a:t> </a:t>
            </a:r>
            <a:r>
              <a:rPr lang="en-GB" altLang="en-US" sz="5400" smtClean="0">
                <a:solidFill>
                  <a:schemeClr val="bg1"/>
                </a:solidFill>
                <a:latin typeface="Arial" charset="0"/>
              </a:rPr>
              <a:t>0</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US" altLang="en-US" sz="5400" smtClean="0">
                <a:latin typeface="Arial" charset="0"/>
              </a:rPr>
              <a:t> </a:t>
            </a:r>
            <a:r>
              <a:rPr lang="en-GB" altLang="en-US" sz="5400" smtClean="0">
                <a:solidFill>
                  <a:schemeClr val="bg1"/>
                </a:solidFill>
                <a:latin typeface="Arial" charset="0"/>
              </a:rPr>
              <a:t>0.5</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US" altLang="en-US" sz="5400" smtClean="0">
                <a:latin typeface="Arial" charset="0"/>
              </a:rPr>
              <a:t> </a:t>
            </a:r>
            <a:r>
              <a:rPr lang="en-US" altLang="en-US" sz="5400" smtClean="0">
                <a:solidFill>
                  <a:schemeClr val="bg1"/>
                </a:solidFill>
                <a:latin typeface="Arial" charset="0"/>
              </a:rPr>
              <a:t>0.15</a:t>
            </a:r>
          </a:p>
          <a:p>
            <a:pPr eaLnBrk="1" hangingPunct="1">
              <a:buFontTx/>
              <a:buNone/>
            </a:pPr>
            <a:r>
              <a:rPr lang="en-US" altLang="en-US" sz="4800" b="1" baseline="10000" smtClean="0">
                <a:solidFill>
                  <a:srgbClr val="FF9900"/>
                </a:solidFill>
                <a:latin typeface="Arial" charset="0"/>
              </a:rPr>
              <a:t>D </a:t>
            </a:r>
            <a:r>
              <a:rPr lang="en-US" altLang="en-US" sz="5400" smtClean="0">
                <a:latin typeface="Arial" charset="0"/>
              </a:rPr>
              <a:t> </a:t>
            </a:r>
            <a:r>
              <a:rPr lang="en-GB" altLang="en-US" sz="5400" smtClean="0">
                <a:solidFill>
                  <a:schemeClr val="bg1"/>
                </a:solidFill>
                <a:latin typeface="Arial" charset="0"/>
              </a:rPr>
              <a:t>1</a:t>
            </a:r>
            <a:endParaRPr lang="en-US" altLang="en-US" sz="5400" smtClean="0">
              <a:solidFill>
                <a:schemeClr val="bg1"/>
              </a:solidFill>
              <a:latin typeface="Arial" charset="0"/>
            </a:endParaRPr>
          </a:p>
        </p:txBody>
      </p:sp>
      <p:sp>
        <p:nvSpPr>
          <p:cNvPr id="41993"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1994"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1995"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1996"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1997"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1998"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1999"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2000"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2001"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2002"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E673239C-E959-48CF-971E-A32161899366}"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972581687"/>
      </p:ext>
    </p:extLst>
  </p:cSld>
  <p:clrMapOvr>
    <a:masterClrMapping/>
  </p:clrMapOvr>
  <p:transition>
    <p:sndAc>
      <p:stSnd>
        <p:snd r:embed="rId2" name="Tarda.wav"/>
      </p:stSnd>
    </p:sndAc>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3011" name="Rectangle 3"/>
          <p:cNvSpPr>
            <a:spLocks noGrp="1" noChangeArrowheads="1"/>
          </p:cNvSpPr>
          <p:nvPr>
            <p:ph type="ctrTitle"/>
          </p:nvPr>
        </p:nvSpPr>
        <p:spPr>
          <a:xfrm>
            <a:off x="685800" y="2819400"/>
            <a:ext cx="7772400" cy="1143000"/>
          </a:xfrm>
        </p:spPr>
        <p:txBody>
          <a:bodyPr/>
          <a:lstStyle/>
          <a:p>
            <a:pPr eaLnBrk="1" hangingPunct="1"/>
            <a:r>
              <a:rPr lang="en-GB" altLang="en-US" sz="8000" smtClean="0">
                <a:solidFill>
                  <a:schemeClr val="bg1"/>
                </a:solidFill>
                <a:latin typeface="Arial" charset="0"/>
              </a:rPr>
              <a:t>€32,000</a:t>
            </a:r>
            <a:endParaRPr lang="en-US" altLang="en-US" sz="8000" smtClean="0">
              <a:solidFill>
                <a:schemeClr val="bg1"/>
              </a:solidFill>
              <a:latin typeface="Arial" charset="0"/>
            </a:endParaRPr>
          </a:p>
        </p:txBody>
      </p:sp>
      <p:sp>
        <p:nvSpPr>
          <p:cNvPr id="43012"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3013"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35986437-91AD-4104-AC4B-46964A3EDC8C}"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2311438554"/>
      </p:ext>
    </p:extLst>
  </p:cSld>
  <p:clrMapOvr>
    <a:masterClrMapping/>
  </p:clrMapOvr>
  <p:transition>
    <p:zoom/>
    <p:sndAc>
      <p:stSnd>
        <p:snd r:embed="rId2" name="cashreg.wav"/>
      </p:stSnd>
    </p:sndAc>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4035" name="Rectangle 3"/>
          <p:cNvSpPr>
            <a:spLocks noGrp="1" noChangeArrowheads="1"/>
          </p:cNvSpPr>
          <p:nvPr>
            <p:ph type="ctrTitle"/>
          </p:nvPr>
        </p:nvSpPr>
        <p:spPr>
          <a:xfrm>
            <a:off x="685800" y="2819400"/>
            <a:ext cx="7772400" cy="1143000"/>
          </a:xfrm>
        </p:spPr>
        <p:txBody>
          <a:bodyPr/>
          <a:lstStyle/>
          <a:p>
            <a:pPr eaLnBrk="1" hangingPunct="1"/>
            <a:r>
              <a:rPr lang="en-US" altLang="en-US" sz="8000" smtClean="0">
                <a:solidFill>
                  <a:schemeClr val="bg1"/>
                </a:solidFill>
                <a:latin typeface="Arial" charset="0"/>
              </a:rPr>
              <a:t>Question 11</a:t>
            </a:r>
          </a:p>
        </p:txBody>
      </p:sp>
      <p:sp>
        <p:nvSpPr>
          <p:cNvPr id="44036"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4037"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824B9D51-3E68-4BE1-ACA6-5678B40D0BF4}"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2313297590"/>
      </p:ext>
    </p:extLst>
  </p:cSld>
  <p:clrMapOvr>
    <a:masterClrMapping/>
  </p:clrMapOvr>
  <p:transition>
    <p:zoom/>
    <p:sndAc>
      <p:stSnd>
        <p:snd r:embed="rId2" name="drumroll.wav"/>
      </p:stSnd>
    </p:sndAc>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5059"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5060"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5061"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5062"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5063" name="Rectangle 7"/>
          <p:cNvSpPr>
            <a:spLocks noGrp="1" noChangeArrowheads="1"/>
          </p:cNvSpPr>
          <p:nvPr>
            <p:ph type="title"/>
          </p:nvPr>
        </p:nvSpPr>
        <p:spPr>
          <a:xfrm>
            <a:off x="762000" y="381000"/>
            <a:ext cx="7696200" cy="2057400"/>
          </a:xfrm>
          <a:noFill/>
        </p:spPr>
        <p:txBody>
          <a:bodyPr/>
          <a:lstStyle/>
          <a:p>
            <a:pPr algn="l" eaLnBrk="1" hangingPunct="1"/>
            <a:r>
              <a:rPr lang="en-GB" altLang="en-US" sz="4000" smtClean="0">
                <a:solidFill>
                  <a:schemeClr val="bg1"/>
                </a:solidFill>
                <a:latin typeface="Arial" charset="0"/>
              </a:rPr>
              <a:t>A family has three children. One possibility is 2 boys and 1 girl. How many possibilities are there?</a:t>
            </a:r>
            <a:endParaRPr lang="en-US" altLang="en-US" sz="4000" smtClean="0">
              <a:solidFill>
                <a:schemeClr val="bg1"/>
              </a:solidFill>
              <a:latin typeface="Arial" charset="0"/>
            </a:endParaRPr>
          </a:p>
        </p:txBody>
      </p:sp>
      <p:sp>
        <p:nvSpPr>
          <p:cNvPr id="44040"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US" altLang="en-US" sz="5400" smtClean="0">
                <a:latin typeface="Arial" charset="0"/>
              </a:rPr>
              <a:t> </a:t>
            </a:r>
            <a:r>
              <a:rPr lang="en-GB" altLang="en-US" sz="5400" smtClean="0">
                <a:solidFill>
                  <a:schemeClr val="bg1"/>
                </a:solidFill>
                <a:latin typeface="Arial" charset="0"/>
              </a:rPr>
              <a:t>3</a:t>
            </a:r>
          </a:p>
          <a:p>
            <a:pPr eaLnBrk="1" hangingPunct="1">
              <a:buFontTx/>
              <a:buNone/>
            </a:pPr>
            <a:r>
              <a:rPr lang="en-US" altLang="en-US" sz="4800" b="1" baseline="10000" smtClean="0">
                <a:solidFill>
                  <a:srgbClr val="FF9900"/>
                </a:solidFill>
                <a:latin typeface="Arial" charset="0"/>
              </a:rPr>
              <a:t>B </a:t>
            </a:r>
            <a:r>
              <a:rPr lang="en-US" altLang="en-US" sz="5400" smtClean="0">
                <a:latin typeface="Arial" charset="0"/>
              </a:rPr>
              <a:t> </a:t>
            </a:r>
            <a:r>
              <a:rPr lang="en-GB" altLang="en-US" sz="5400" smtClean="0">
                <a:solidFill>
                  <a:schemeClr val="bg1"/>
                </a:solidFill>
                <a:latin typeface="Arial" charset="0"/>
              </a:rPr>
              <a:t>4</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US" altLang="en-US" sz="5400" smtClean="0">
                <a:latin typeface="Arial" charset="0"/>
              </a:rPr>
              <a:t> </a:t>
            </a:r>
            <a:r>
              <a:rPr lang="en-US" altLang="en-US" sz="5400" smtClean="0">
                <a:solidFill>
                  <a:schemeClr val="bg1"/>
                </a:solidFill>
                <a:latin typeface="Arial" charset="0"/>
              </a:rPr>
              <a:t>6</a:t>
            </a:r>
          </a:p>
          <a:p>
            <a:pPr eaLnBrk="1" hangingPunct="1">
              <a:buFontTx/>
              <a:buNone/>
            </a:pPr>
            <a:r>
              <a:rPr lang="en-US" altLang="en-US" sz="4800" b="1" baseline="10000" smtClean="0">
                <a:solidFill>
                  <a:srgbClr val="FF9900"/>
                </a:solidFill>
                <a:latin typeface="Arial" charset="0"/>
              </a:rPr>
              <a:t>D </a:t>
            </a:r>
            <a:r>
              <a:rPr lang="en-US" altLang="en-US" sz="5400" smtClean="0">
                <a:latin typeface="Arial" charset="0"/>
              </a:rPr>
              <a:t> </a:t>
            </a:r>
            <a:r>
              <a:rPr lang="en-GB" altLang="en-US" sz="5400" smtClean="0">
                <a:solidFill>
                  <a:schemeClr val="bg1"/>
                </a:solidFill>
                <a:latin typeface="Arial" charset="0"/>
              </a:rPr>
              <a:t>8</a:t>
            </a:r>
            <a:endParaRPr lang="en-US" altLang="en-US" sz="5400" smtClean="0">
              <a:solidFill>
                <a:schemeClr val="bg1"/>
              </a:solidFill>
              <a:latin typeface="Arial" charset="0"/>
            </a:endParaRPr>
          </a:p>
        </p:txBody>
      </p:sp>
      <p:sp>
        <p:nvSpPr>
          <p:cNvPr id="45065"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5066"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5067"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5068"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5069"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5070"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5071"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5072"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5073"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5074"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5075"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5076"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 name="Date Placeholder 1"/>
          <p:cNvSpPr>
            <a:spLocks noGrp="1"/>
          </p:cNvSpPr>
          <p:nvPr>
            <p:ph type="dt" sz="quarter" idx="10"/>
          </p:nvPr>
        </p:nvSpPr>
        <p:spPr/>
        <p:txBody>
          <a:bodyPr/>
          <a:lstStyle/>
          <a:p>
            <a:pPr>
              <a:defRPr/>
            </a:pPr>
            <a:fld id="{3D19EFEA-EE02-4C59-B1CF-207F9EB4FAB7}"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2589251265"/>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44040">
                                            <p:txEl>
                                              <p:pRg st="0" end="0"/>
                                            </p:txEl>
                                          </p:spTgt>
                                        </p:tgtEl>
                                        <p:attrNameLst>
                                          <p:attrName>style.visibility</p:attrName>
                                        </p:attrNameLst>
                                      </p:cBhvr>
                                      <p:to>
                                        <p:strVal val="visible"/>
                                      </p:to>
                                    </p:set>
                                    <p:anim calcmode="lin" valueType="num">
                                      <p:cBhvr>
                                        <p:cTn id="7" dur="500" fill="hold"/>
                                        <p:tgtEl>
                                          <p:spTgt spid="44040">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44040">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4040">
                                            <p:txEl>
                                              <p:pRg st="1" end="1"/>
                                            </p:txEl>
                                          </p:spTgt>
                                        </p:tgtEl>
                                        <p:attrNameLst>
                                          <p:attrName>style.visibility</p:attrName>
                                        </p:attrNameLst>
                                      </p:cBhvr>
                                      <p:to>
                                        <p:strVal val="visible"/>
                                      </p:to>
                                    </p:set>
                                    <p:anim calcmode="lin" valueType="num">
                                      <p:cBhvr>
                                        <p:cTn id="13" dur="500" fill="hold"/>
                                        <p:tgtEl>
                                          <p:spTgt spid="44040">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44040">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44040">
                                            <p:txEl>
                                              <p:pRg st="2" end="2"/>
                                            </p:txEl>
                                          </p:spTgt>
                                        </p:tgtEl>
                                        <p:attrNameLst>
                                          <p:attrName>style.visibility</p:attrName>
                                        </p:attrNameLst>
                                      </p:cBhvr>
                                      <p:to>
                                        <p:strVal val="visible"/>
                                      </p:to>
                                    </p:set>
                                    <p:anim calcmode="lin" valueType="num">
                                      <p:cBhvr>
                                        <p:cTn id="19" dur="500" fill="hold"/>
                                        <p:tgtEl>
                                          <p:spTgt spid="44040">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44040">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44040">
                                            <p:txEl>
                                              <p:pRg st="3" end="3"/>
                                            </p:txEl>
                                          </p:spTgt>
                                        </p:tgtEl>
                                        <p:attrNameLst>
                                          <p:attrName>style.visibility</p:attrName>
                                        </p:attrNameLst>
                                      </p:cBhvr>
                                      <p:to>
                                        <p:strVal val="visible"/>
                                      </p:to>
                                    </p:set>
                                    <p:anim calcmode="lin" valueType="num">
                                      <p:cBhvr>
                                        <p:cTn id="25" dur="500" fill="hold"/>
                                        <p:tgtEl>
                                          <p:spTgt spid="44040">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44040">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build="p"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6083" name="AutoShape 3"/>
          <p:cNvSpPr>
            <a:spLocks noChangeArrowheads="1"/>
          </p:cNvSpPr>
          <p:nvPr/>
        </p:nvSpPr>
        <p:spPr bwMode="auto">
          <a:xfrm>
            <a:off x="53975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6084" name="AutoShape 4"/>
          <p:cNvSpPr>
            <a:spLocks noChangeArrowheads="1"/>
          </p:cNvSpPr>
          <p:nvPr/>
        </p:nvSpPr>
        <p:spPr bwMode="auto">
          <a:xfrm>
            <a:off x="539750" y="3743325"/>
            <a:ext cx="8153400" cy="838200"/>
          </a:xfrm>
          <a:prstGeom prst="hexagon">
            <a:avLst>
              <a:gd name="adj" fmla="val 30893"/>
              <a:gd name="vf" fmla="val 115470"/>
            </a:avLst>
          </a:prstGeom>
          <a:solidFill>
            <a:schemeClr val="accent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6085"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6086"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6087" name="Rectangle 7"/>
          <p:cNvSpPr>
            <a:spLocks noGrp="1" noChangeArrowheads="1"/>
          </p:cNvSpPr>
          <p:nvPr>
            <p:ph type="title"/>
          </p:nvPr>
        </p:nvSpPr>
        <p:spPr>
          <a:xfrm>
            <a:off x="762000" y="381000"/>
            <a:ext cx="7696200" cy="2057400"/>
          </a:xfrm>
          <a:noFill/>
        </p:spPr>
        <p:txBody>
          <a:bodyPr/>
          <a:lstStyle/>
          <a:p>
            <a:pPr algn="l" eaLnBrk="1" hangingPunct="1"/>
            <a:r>
              <a:rPr lang="en-GB" altLang="en-US" sz="4000" smtClean="0">
                <a:solidFill>
                  <a:schemeClr val="bg1"/>
                </a:solidFill>
                <a:latin typeface="Arial" charset="0"/>
              </a:rPr>
              <a:t>A family has three children. One possibility is 2 boys and 1 girl. How many possibilities are there?</a:t>
            </a:r>
            <a:endParaRPr lang="en-US" altLang="en-US" sz="4000" smtClean="0">
              <a:solidFill>
                <a:schemeClr val="bg1"/>
              </a:solidFill>
              <a:latin typeface="Arial" charset="0"/>
            </a:endParaRPr>
          </a:p>
        </p:txBody>
      </p:sp>
      <p:sp>
        <p:nvSpPr>
          <p:cNvPr id="46088"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US" altLang="en-US" sz="5400" smtClean="0">
                <a:latin typeface="Arial" charset="0"/>
              </a:rPr>
              <a:t> </a:t>
            </a:r>
            <a:r>
              <a:rPr lang="en-GB" altLang="en-US" sz="5400" smtClean="0">
                <a:solidFill>
                  <a:schemeClr val="bg1"/>
                </a:solidFill>
                <a:latin typeface="Arial" charset="0"/>
              </a:rPr>
              <a:t>3</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US" altLang="en-US" sz="5400" smtClean="0">
                <a:latin typeface="Arial" charset="0"/>
              </a:rPr>
              <a:t> </a:t>
            </a:r>
            <a:r>
              <a:rPr lang="en-GB" altLang="en-US" sz="5400" smtClean="0">
                <a:solidFill>
                  <a:schemeClr val="bg1"/>
                </a:solidFill>
                <a:latin typeface="Arial" charset="0"/>
              </a:rPr>
              <a:t>4</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US" altLang="en-US" sz="5400" smtClean="0">
                <a:latin typeface="Arial" charset="0"/>
              </a:rPr>
              <a:t> </a:t>
            </a:r>
            <a:r>
              <a:rPr lang="en-US" altLang="en-US" sz="5400" smtClean="0">
                <a:solidFill>
                  <a:schemeClr val="bg1"/>
                </a:solidFill>
                <a:latin typeface="Arial" charset="0"/>
              </a:rPr>
              <a:t>6</a:t>
            </a:r>
          </a:p>
          <a:p>
            <a:pPr eaLnBrk="1" hangingPunct="1">
              <a:buFontTx/>
              <a:buNone/>
            </a:pPr>
            <a:r>
              <a:rPr lang="en-US" altLang="en-US" sz="4800" b="1" baseline="10000" smtClean="0">
                <a:solidFill>
                  <a:srgbClr val="FF9900"/>
                </a:solidFill>
                <a:latin typeface="Arial" charset="0"/>
              </a:rPr>
              <a:t>D </a:t>
            </a:r>
            <a:r>
              <a:rPr lang="en-US" altLang="en-US" sz="5400" smtClean="0">
                <a:latin typeface="Arial" charset="0"/>
              </a:rPr>
              <a:t> </a:t>
            </a:r>
            <a:r>
              <a:rPr lang="en-GB" altLang="en-US" sz="5400" smtClean="0">
                <a:solidFill>
                  <a:schemeClr val="bg1"/>
                </a:solidFill>
                <a:latin typeface="Arial" charset="0"/>
              </a:rPr>
              <a:t>8</a:t>
            </a:r>
            <a:endParaRPr lang="en-US" altLang="en-US" sz="5400" smtClean="0">
              <a:solidFill>
                <a:schemeClr val="bg1"/>
              </a:solidFill>
              <a:latin typeface="Arial" charset="0"/>
            </a:endParaRPr>
          </a:p>
          <a:p>
            <a:pPr eaLnBrk="1" hangingPunct="1">
              <a:buFontTx/>
              <a:buNone/>
            </a:pPr>
            <a:endParaRPr lang="en-US" altLang="en-US" sz="5400" smtClean="0">
              <a:solidFill>
                <a:schemeClr val="bg1"/>
              </a:solidFill>
              <a:latin typeface="Arial" charset="0"/>
            </a:endParaRPr>
          </a:p>
        </p:txBody>
      </p:sp>
      <p:sp>
        <p:nvSpPr>
          <p:cNvPr id="46089"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6090"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6091"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6092"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6093"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6094"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6095"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6096"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6097"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6098"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7E880E62-B5C7-43FD-985D-FF2BD5883821}"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4186781121"/>
      </p:ext>
    </p:extLst>
  </p:cSld>
  <p:clrMapOvr>
    <a:masterClrMapping/>
  </p:clrMapOvr>
  <p:transition>
    <p:sndAc>
      <p:stSnd>
        <p:snd r:embed="rId2" name="Tarda.wav"/>
      </p:stSnd>
    </p:sndAc>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7107" name="Rectangle 3"/>
          <p:cNvSpPr>
            <a:spLocks noGrp="1" noChangeArrowheads="1"/>
          </p:cNvSpPr>
          <p:nvPr>
            <p:ph type="ctrTitle"/>
          </p:nvPr>
        </p:nvSpPr>
        <p:spPr>
          <a:xfrm>
            <a:off x="685800" y="2819400"/>
            <a:ext cx="7772400" cy="1143000"/>
          </a:xfrm>
        </p:spPr>
        <p:txBody>
          <a:bodyPr/>
          <a:lstStyle/>
          <a:p>
            <a:pPr eaLnBrk="1" hangingPunct="1"/>
            <a:r>
              <a:rPr lang="en-GB" altLang="en-US" sz="8000" smtClean="0">
                <a:solidFill>
                  <a:schemeClr val="bg1"/>
                </a:solidFill>
                <a:latin typeface="Arial" charset="0"/>
              </a:rPr>
              <a:t>€64,000</a:t>
            </a:r>
            <a:endParaRPr lang="en-US" altLang="en-US" sz="8000" smtClean="0">
              <a:solidFill>
                <a:schemeClr val="bg1"/>
              </a:solidFill>
              <a:latin typeface="Arial" charset="0"/>
            </a:endParaRPr>
          </a:p>
        </p:txBody>
      </p:sp>
      <p:sp>
        <p:nvSpPr>
          <p:cNvPr id="47108"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7109"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28705915-C17B-4B27-AD40-BAEF843D9736}"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3915648128"/>
      </p:ext>
    </p:extLst>
  </p:cSld>
  <p:clrMapOvr>
    <a:masterClrMapping/>
  </p:clrMapOvr>
  <p:transition>
    <p:zoom/>
    <p:sndAc>
      <p:stSnd>
        <p:snd r:embed="rId2" name="cashreg.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Spinner</a:t>
            </a:r>
            <a:endParaRPr lang="en-US" dirty="0"/>
          </a:p>
        </p:txBody>
      </p:sp>
      <p:sp>
        <p:nvSpPr>
          <p:cNvPr id="7" name="Subtitle 6"/>
          <p:cNvSpPr>
            <a:spLocks noGrp="1"/>
          </p:cNvSpPr>
          <p:nvPr>
            <p:ph type="subTitle" idx="1"/>
          </p:nvPr>
        </p:nvSpPr>
        <p:spPr/>
        <p:txBody>
          <a:bodyPr>
            <a:normAutofit/>
          </a:bodyPr>
          <a:lstStyle/>
          <a:p>
            <a:r>
              <a:rPr lang="en-US" dirty="0" smtClean="0"/>
              <a:t>A spinner has eight equal sectors </a:t>
            </a:r>
            <a:r>
              <a:rPr lang="en-US" dirty="0" err="1" smtClean="0"/>
              <a:t>labelled</a:t>
            </a:r>
            <a:r>
              <a:rPr lang="en-US" dirty="0" smtClean="0"/>
              <a:t> A to H. When it is spun, what are all the possible outcomes?</a:t>
            </a:r>
            <a:endParaRPr lang="en-US" dirty="0"/>
          </a:p>
        </p:txBody>
      </p:sp>
      <p:pic>
        <p:nvPicPr>
          <p:cNvPr id="5" name="Picture 4" descr="spinner.png"/>
          <p:cNvPicPr>
            <a:picLocks noChangeAspect="1"/>
          </p:cNvPicPr>
          <p:nvPr/>
        </p:nvPicPr>
        <p:blipFill rotWithShape="1">
          <a:blip r:embed="rId2"/>
          <a:srcRect t="14692"/>
          <a:stretch/>
        </p:blipFill>
        <p:spPr>
          <a:xfrm>
            <a:off x="117230" y="96982"/>
            <a:ext cx="4064000" cy="2286000"/>
          </a:xfrm>
          <a:prstGeom prst="rect">
            <a:avLst/>
          </a:prstGeom>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8131" name="Rectangle 3"/>
          <p:cNvSpPr>
            <a:spLocks noGrp="1" noChangeArrowheads="1"/>
          </p:cNvSpPr>
          <p:nvPr>
            <p:ph type="ctrTitle"/>
          </p:nvPr>
        </p:nvSpPr>
        <p:spPr>
          <a:xfrm>
            <a:off x="685800" y="2819400"/>
            <a:ext cx="7772400" cy="1143000"/>
          </a:xfrm>
        </p:spPr>
        <p:txBody>
          <a:bodyPr/>
          <a:lstStyle/>
          <a:p>
            <a:pPr eaLnBrk="1" hangingPunct="1"/>
            <a:r>
              <a:rPr lang="en-US" altLang="en-US" sz="8000" smtClean="0">
                <a:solidFill>
                  <a:schemeClr val="bg1"/>
                </a:solidFill>
                <a:latin typeface="Arial" charset="0"/>
              </a:rPr>
              <a:t>Question 12</a:t>
            </a:r>
          </a:p>
        </p:txBody>
      </p:sp>
      <p:sp>
        <p:nvSpPr>
          <p:cNvPr id="48132"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8133"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CDEBFD53-0001-472A-8A3A-B398FE1FFC48}"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1634010135"/>
      </p:ext>
    </p:extLst>
  </p:cSld>
  <p:clrMapOvr>
    <a:masterClrMapping/>
  </p:clrMapOvr>
  <p:transition>
    <p:zoom/>
    <p:sndAc>
      <p:stSnd>
        <p:snd r:embed="rId2" name="drumroll.wav"/>
      </p:stSnd>
    </p:sndAc>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9155"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9156"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9157"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9158"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9159" name="Rectangle 7"/>
          <p:cNvSpPr>
            <a:spLocks noGrp="1" noChangeArrowheads="1"/>
          </p:cNvSpPr>
          <p:nvPr>
            <p:ph type="title"/>
          </p:nvPr>
        </p:nvSpPr>
        <p:spPr>
          <a:xfrm>
            <a:off x="762000" y="381000"/>
            <a:ext cx="7696200" cy="2057400"/>
          </a:xfrm>
          <a:noFill/>
        </p:spPr>
        <p:txBody>
          <a:bodyPr/>
          <a:lstStyle/>
          <a:p>
            <a:pPr algn="l" eaLnBrk="1" hangingPunct="1"/>
            <a:r>
              <a:rPr lang="en-GB" altLang="en-US" sz="2800" smtClean="0">
                <a:solidFill>
                  <a:schemeClr val="bg1"/>
                </a:solidFill>
                <a:latin typeface="Arial" charset="0"/>
              </a:rPr>
              <a:t>A fair spinner has four sections labelled</a:t>
            </a:r>
            <a:br>
              <a:rPr lang="en-GB" altLang="en-US" sz="2800" smtClean="0">
                <a:solidFill>
                  <a:schemeClr val="bg1"/>
                </a:solidFill>
                <a:latin typeface="Arial" charset="0"/>
              </a:rPr>
            </a:br>
            <a:r>
              <a:rPr lang="en-GB" altLang="en-US" sz="2800" smtClean="0">
                <a:solidFill>
                  <a:schemeClr val="bg1"/>
                </a:solidFill>
                <a:latin typeface="Arial" charset="0"/>
              </a:rPr>
              <a:t>                 1     3     5     7     </a:t>
            </a:r>
            <a:br>
              <a:rPr lang="en-GB" altLang="en-US" sz="2800" smtClean="0">
                <a:solidFill>
                  <a:schemeClr val="bg1"/>
                </a:solidFill>
                <a:latin typeface="Arial" charset="0"/>
              </a:rPr>
            </a:br>
            <a:r>
              <a:rPr lang="en-GB" altLang="en-US" sz="2800" smtClean="0">
                <a:solidFill>
                  <a:schemeClr val="bg1"/>
                </a:solidFill>
                <a:latin typeface="Arial" charset="0"/>
              </a:rPr>
              <a:t>The spinner is spun and a fair coin is tossed.</a:t>
            </a:r>
            <a:br>
              <a:rPr lang="en-GB" altLang="en-US" sz="2800" smtClean="0">
                <a:solidFill>
                  <a:schemeClr val="bg1"/>
                </a:solidFill>
                <a:latin typeface="Arial" charset="0"/>
              </a:rPr>
            </a:br>
            <a:r>
              <a:rPr lang="en-GB" altLang="en-US" sz="2800" smtClean="0">
                <a:solidFill>
                  <a:schemeClr val="bg1"/>
                </a:solidFill>
                <a:latin typeface="Arial" charset="0"/>
              </a:rPr>
              <a:t>What is the probability of getting:</a:t>
            </a:r>
            <a:br>
              <a:rPr lang="en-GB" altLang="en-US" sz="2800" smtClean="0">
                <a:solidFill>
                  <a:schemeClr val="bg1"/>
                </a:solidFill>
                <a:latin typeface="Arial" charset="0"/>
              </a:rPr>
            </a:br>
            <a:r>
              <a:rPr lang="en-GB" altLang="en-US" sz="2800" smtClean="0">
                <a:solidFill>
                  <a:schemeClr val="bg1"/>
                </a:solidFill>
                <a:latin typeface="Arial" charset="0"/>
              </a:rPr>
              <a:t>                tails and a number less than 4</a:t>
            </a:r>
            <a:endParaRPr lang="en-US" altLang="en-US" sz="2800" smtClean="0">
              <a:solidFill>
                <a:schemeClr val="bg1"/>
              </a:solidFill>
              <a:latin typeface="Arial" charset="0"/>
            </a:endParaRPr>
          </a:p>
        </p:txBody>
      </p:sp>
      <p:sp>
        <p:nvSpPr>
          <p:cNvPr id="48136"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US" altLang="en-US" sz="5400" smtClean="0">
                <a:latin typeface="Arial" charset="0"/>
              </a:rPr>
              <a:t> </a:t>
            </a:r>
            <a:r>
              <a:rPr lang="en-GB" altLang="en-US" sz="5400" smtClean="0">
                <a:solidFill>
                  <a:schemeClr val="bg1"/>
                </a:solidFill>
                <a:latin typeface="Arial" charset="0"/>
              </a:rPr>
              <a:t>0</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US" altLang="en-US" sz="5400" smtClean="0">
                <a:latin typeface="Arial" charset="0"/>
              </a:rPr>
              <a:t>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4</a:t>
            </a:r>
            <a:endParaRPr lang="en-US" altLang="en-US" sz="5400" baseline="-25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US" altLang="en-US" sz="5400" smtClean="0">
                <a:latin typeface="Arial" charset="0"/>
              </a:rPr>
              <a:t> </a:t>
            </a:r>
            <a:r>
              <a:rPr lang="en-US" altLang="en-US" sz="5400" baseline="30000" smtClean="0">
                <a:solidFill>
                  <a:schemeClr val="bg1"/>
                </a:solidFill>
                <a:latin typeface="Arial" charset="0"/>
              </a:rPr>
              <a:t>1</a:t>
            </a:r>
            <a:r>
              <a:rPr lang="en-US" altLang="en-US" sz="5400" smtClean="0">
                <a:solidFill>
                  <a:schemeClr val="bg1"/>
                </a:solidFill>
                <a:latin typeface="Arial" charset="0"/>
              </a:rPr>
              <a:t>/</a:t>
            </a:r>
            <a:r>
              <a:rPr lang="en-US" altLang="en-US" sz="5400" baseline="-25000" smtClean="0">
                <a:solidFill>
                  <a:schemeClr val="bg1"/>
                </a:solidFill>
                <a:latin typeface="Arial" charset="0"/>
              </a:rPr>
              <a:t>2</a:t>
            </a:r>
            <a:endParaRPr lang="en-US" altLang="en-US" sz="5400" i="1" baseline="-25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D </a:t>
            </a:r>
            <a:r>
              <a:rPr lang="en-US" altLang="en-US" sz="5400" smtClean="0">
                <a:latin typeface="Arial" charset="0"/>
              </a:rPr>
              <a:t> </a:t>
            </a:r>
            <a:r>
              <a:rPr lang="en-GB" altLang="en-US" sz="5400" smtClean="0">
                <a:solidFill>
                  <a:schemeClr val="bg1"/>
                </a:solidFill>
                <a:latin typeface="Arial" charset="0"/>
              </a:rPr>
              <a:t>1</a:t>
            </a:r>
            <a:endParaRPr lang="en-US" altLang="en-US" sz="5400" smtClean="0">
              <a:solidFill>
                <a:schemeClr val="bg1"/>
              </a:solidFill>
              <a:latin typeface="Arial" charset="0"/>
            </a:endParaRPr>
          </a:p>
        </p:txBody>
      </p:sp>
      <p:sp>
        <p:nvSpPr>
          <p:cNvPr id="49161"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9162"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9163"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9164"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9165"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9166"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9167"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9168"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9169"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9170"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9171"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9172"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 name="Date Placeholder 1"/>
          <p:cNvSpPr>
            <a:spLocks noGrp="1"/>
          </p:cNvSpPr>
          <p:nvPr>
            <p:ph type="dt" sz="quarter" idx="10"/>
          </p:nvPr>
        </p:nvSpPr>
        <p:spPr/>
        <p:txBody>
          <a:bodyPr/>
          <a:lstStyle/>
          <a:p>
            <a:pPr>
              <a:defRPr/>
            </a:pPr>
            <a:fld id="{F36215E0-D8E7-4213-ABCC-3F788AB8F9E5}"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612738257"/>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48136">
                                            <p:txEl>
                                              <p:pRg st="0" end="0"/>
                                            </p:txEl>
                                          </p:spTgt>
                                        </p:tgtEl>
                                        <p:attrNameLst>
                                          <p:attrName>style.visibility</p:attrName>
                                        </p:attrNameLst>
                                      </p:cBhvr>
                                      <p:to>
                                        <p:strVal val="visible"/>
                                      </p:to>
                                    </p:set>
                                    <p:anim calcmode="lin" valueType="num">
                                      <p:cBhvr>
                                        <p:cTn id="7" dur="500" fill="hold"/>
                                        <p:tgtEl>
                                          <p:spTgt spid="48136">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48136">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8136">
                                            <p:txEl>
                                              <p:pRg st="1" end="1"/>
                                            </p:txEl>
                                          </p:spTgt>
                                        </p:tgtEl>
                                        <p:attrNameLst>
                                          <p:attrName>style.visibility</p:attrName>
                                        </p:attrNameLst>
                                      </p:cBhvr>
                                      <p:to>
                                        <p:strVal val="visible"/>
                                      </p:to>
                                    </p:set>
                                    <p:anim calcmode="lin" valueType="num">
                                      <p:cBhvr>
                                        <p:cTn id="13" dur="500" fill="hold"/>
                                        <p:tgtEl>
                                          <p:spTgt spid="48136">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48136">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48136">
                                            <p:txEl>
                                              <p:pRg st="2" end="2"/>
                                            </p:txEl>
                                          </p:spTgt>
                                        </p:tgtEl>
                                        <p:attrNameLst>
                                          <p:attrName>style.visibility</p:attrName>
                                        </p:attrNameLst>
                                      </p:cBhvr>
                                      <p:to>
                                        <p:strVal val="visible"/>
                                      </p:to>
                                    </p:set>
                                    <p:anim calcmode="lin" valueType="num">
                                      <p:cBhvr>
                                        <p:cTn id="19" dur="500" fill="hold"/>
                                        <p:tgtEl>
                                          <p:spTgt spid="48136">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48136">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48136">
                                            <p:txEl>
                                              <p:pRg st="3" end="3"/>
                                            </p:txEl>
                                          </p:spTgt>
                                        </p:tgtEl>
                                        <p:attrNameLst>
                                          <p:attrName>style.visibility</p:attrName>
                                        </p:attrNameLst>
                                      </p:cBhvr>
                                      <p:to>
                                        <p:strVal val="visible"/>
                                      </p:to>
                                    </p:set>
                                    <p:anim calcmode="lin" valueType="num">
                                      <p:cBhvr>
                                        <p:cTn id="25" dur="500" fill="hold"/>
                                        <p:tgtEl>
                                          <p:spTgt spid="48136">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48136">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build="p"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0179" name="AutoShape 3"/>
          <p:cNvSpPr>
            <a:spLocks noChangeArrowheads="1"/>
          </p:cNvSpPr>
          <p:nvPr/>
        </p:nvSpPr>
        <p:spPr bwMode="auto">
          <a:xfrm>
            <a:off x="53975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0180" name="AutoShape 4"/>
          <p:cNvSpPr>
            <a:spLocks noChangeArrowheads="1"/>
          </p:cNvSpPr>
          <p:nvPr/>
        </p:nvSpPr>
        <p:spPr bwMode="auto">
          <a:xfrm>
            <a:off x="539750" y="3743325"/>
            <a:ext cx="8153400" cy="838200"/>
          </a:xfrm>
          <a:prstGeom prst="hexagon">
            <a:avLst>
              <a:gd name="adj" fmla="val 30893"/>
              <a:gd name="vf" fmla="val 115470"/>
            </a:avLst>
          </a:prstGeom>
          <a:solidFill>
            <a:schemeClr val="accent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0181"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0182"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0183" name="Rectangle 7"/>
          <p:cNvSpPr>
            <a:spLocks noGrp="1" noChangeArrowheads="1"/>
          </p:cNvSpPr>
          <p:nvPr>
            <p:ph type="title"/>
          </p:nvPr>
        </p:nvSpPr>
        <p:spPr>
          <a:xfrm>
            <a:off x="762000" y="381000"/>
            <a:ext cx="7696200" cy="2057400"/>
          </a:xfrm>
          <a:noFill/>
        </p:spPr>
        <p:txBody>
          <a:bodyPr/>
          <a:lstStyle/>
          <a:p>
            <a:pPr algn="l" eaLnBrk="1" hangingPunct="1"/>
            <a:r>
              <a:rPr lang="en-GB" altLang="en-US" sz="2800" smtClean="0">
                <a:solidFill>
                  <a:schemeClr val="bg1"/>
                </a:solidFill>
                <a:latin typeface="Arial" charset="0"/>
              </a:rPr>
              <a:t>A fair spinner has four sections labelled</a:t>
            </a:r>
            <a:br>
              <a:rPr lang="en-GB" altLang="en-US" sz="2800" smtClean="0">
                <a:solidFill>
                  <a:schemeClr val="bg1"/>
                </a:solidFill>
                <a:latin typeface="Arial" charset="0"/>
              </a:rPr>
            </a:br>
            <a:r>
              <a:rPr lang="en-GB" altLang="en-US" sz="2800" smtClean="0">
                <a:solidFill>
                  <a:schemeClr val="bg1"/>
                </a:solidFill>
                <a:latin typeface="Arial" charset="0"/>
              </a:rPr>
              <a:t>                 1     3     5     7     </a:t>
            </a:r>
            <a:br>
              <a:rPr lang="en-GB" altLang="en-US" sz="2800" smtClean="0">
                <a:solidFill>
                  <a:schemeClr val="bg1"/>
                </a:solidFill>
                <a:latin typeface="Arial" charset="0"/>
              </a:rPr>
            </a:br>
            <a:r>
              <a:rPr lang="en-GB" altLang="en-US" sz="2800" smtClean="0">
                <a:solidFill>
                  <a:schemeClr val="bg1"/>
                </a:solidFill>
                <a:latin typeface="Arial" charset="0"/>
              </a:rPr>
              <a:t>The spinner is spun and a fair coin is tossed.</a:t>
            </a:r>
            <a:br>
              <a:rPr lang="en-GB" altLang="en-US" sz="2800" smtClean="0">
                <a:solidFill>
                  <a:schemeClr val="bg1"/>
                </a:solidFill>
                <a:latin typeface="Arial" charset="0"/>
              </a:rPr>
            </a:br>
            <a:r>
              <a:rPr lang="en-GB" altLang="en-US" sz="2800" smtClean="0">
                <a:solidFill>
                  <a:schemeClr val="bg1"/>
                </a:solidFill>
                <a:latin typeface="Arial" charset="0"/>
              </a:rPr>
              <a:t>What is the probability of getting:</a:t>
            </a:r>
            <a:br>
              <a:rPr lang="en-GB" altLang="en-US" sz="2800" smtClean="0">
                <a:solidFill>
                  <a:schemeClr val="bg1"/>
                </a:solidFill>
                <a:latin typeface="Arial" charset="0"/>
              </a:rPr>
            </a:br>
            <a:r>
              <a:rPr lang="en-GB" altLang="en-US" sz="2800" smtClean="0">
                <a:solidFill>
                  <a:schemeClr val="bg1"/>
                </a:solidFill>
                <a:latin typeface="Arial" charset="0"/>
              </a:rPr>
              <a:t>                tails and a number less than 4 </a:t>
            </a:r>
            <a:endParaRPr lang="en-US" altLang="en-US" sz="2800" smtClean="0">
              <a:solidFill>
                <a:schemeClr val="bg1"/>
              </a:solidFill>
              <a:latin typeface="Arial" charset="0"/>
            </a:endParaRPr>
          </a:p>
        </p:txBody>
      </p:sp>
      <p:sp>
        <p:nvSpPr>
          <p:cNvPr id="50184" name="Rectangle 8"/>
          <p:cNvSpPr>
            <a:spLocks noGrp="1" noChangeArrowheads="1"/>
          </p:cNvSpPr>
          <p:nvPr>
            <p:ph type="body" idx="1"/>
          </p:nvPr>
        </p:nvSpPr>
        <p:spPr>
          <a:xfrm>
            <a:off x="827088" y="2636838"/>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US" altLang="en-US" sz="5400" smtClean="0">
                <a:latin typeface="Arial" charset="0"/>
              </a:rPr>
              <a:t> </a:t>
            </a:r>
            <a:r>
              <a:rPr lang="en-GB" altLang="en-US" sz="5400" smtClean="0">
                <a:solidFill>
                  <a:schemeClr val="bg1"/>
                </a:solidFill>
                <a:latin typeface="Arial" charset="0"/>
              </a:rPr>
              <a:t>0</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US" altLang="en-US" sz="5400" smtClean="0">
                <a:latin typeface="Arial" charset="0"/>
              </a:rPr>
              <a:t>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4</a:t>
            </a:r>
            <a:endParaRPr lang="en-US" altLang="en-US" sz="5400" baseline="-25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US" altLang="en-US" sz="5400" smtClean="0">
                <a:latin typeface="Arial" charset="0"/>
              </a:rPr>
              <a:t> </a:t>
            </a:r>
            <a:r>
              <a:rPr lang="en-US" altLang="en-US" sz="5400" baseline="30000" smtClean="0">
                <a:solidFill>
                  <a:schemeClr val="bg1"/>
                </a:solidFill>
                <a:latin typeface="Arial" charset="0"/>
              </a:rPr>
              <a:t>1</a:t>
            </a:r>
            <a:r>
              <a:rPr lang="en-US" altLang="en-US" sz="5400" smtClean="0">
                <a:solidFill>
                  <a:schemeClr val="bg1"/>
                </a:solidFill>
                <a:latin typeface="Arial" charset="0"/>
              </a:rPr>
              <a:t>/</a:t>
            </a:r>
            <a:r>
              <a:rPr lang="en-US" altLang="en-US" sz="5400" baseline="-25000" smtClean="0">
                <a:solidFill>
                  <a:schemeClr val="bg1"/>
                </a:solidFill>
                <a:latin typeface="Arial" charset="0"/>
              </a:rPr>
              <a:t>2</a:t>
            </a:r>
            <a:endParaRPr lang="en-US" altLang="en-US" sz="5400" i="1" baseline="-25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D </a:t>
            </a:r>
            <a:r>
              <a:rPr lang="en-US" altLang="en-US" sz="5400" smtClean="0">
                <a:latin typeface="Arial" charset="0"/>
              </a:rPr>
              <a:t> </a:t>
            </a:r>
            <a:r>
              <a:rPr lang="en-GB" altLang="en-US" sz="5400" smtClean="0">
                <a:solidFill>
                  <a:schemeClr val="bg1"/>
                </a:solidFill>
                <a:latin typeface="Arial" charset="0"/>
              </a:rPr>
              <a:t>1</a:t>
            </a:r>
            <a:endParaRPr lang="en-US" altLang="en-US" sz="5400" smtClean="0">
              <a:solidFill>
                <a:schemeClr val="bg1"/>
              </a:solidFill>
              <a:latin typeface="Arial" charset="0"/>
            </a:endParaRPr>
          </a:p>
        </p:txBody>
      </p:sp>
      <p:sp>
        <p:nvSpPr>
          <p:cNvPr id="50185"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0186"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0187"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0188"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0189"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0190"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0191"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0192"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0193"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0194"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E72D9097-C04B-4DCA-86D3-29C6CCDADA64}"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2341320222"/>
      </p:ext>
    </p:extLst>
  </p:cSld>
  <p:clrMapOvr>
    <a:masterClrMapping/>
  </p:clrMapOvr>
  <p:transition>
    <p:sndAc>
      <p:stSnd>
        <p:snd r:embed="rId2" name="Tarda.wav"/>
      </p:stSnd>
    </p:sndAc>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1203" name="Rectangle 3"/>
          <p:cNvSpPr>
            <a:spLocks noGrp="1" noChangeArrowheads="1"/>
          </p:cNvSpPr>
          <p:nvPr>
            <p:ph type="ctrTitle"/>
          </p:nvPr>
        </p:nvSpPr>
        <p:spPr>
          <a:xfrm>
            <a:off x="685800" y="2819400"/>
            <a:ext cx="7772400" cy="1143000"/>
          </a:xfrm>
        </p:spPr>
        <p:txBody>
          <a:bodyPr/>
          <a:lstStyle/>
          <a:p>
            <a:pPr eaLnBrk="1" hangingPunct="1"/>
            <a:r>
              <a:rPr lang="en-GB" altLang="en-US" sz="8000" smtClean="0">
                <a:solidFill>
                  <a:schemeClr val="bg1"/>
                </a:solidFill>
                <a:latin typeface="Arial" charset="0"/>
              </a:rPr>
              <a:t>€125,000</a:t>
            </a:r>
            <a:endParaRPr lang="en-US" altLang="en-US" sz="8000" smtClean="0">
              <a:solidFill>
                <a:schemeClr val="bg1"/>
              </a:solidFill>
              <a:latin typeface="Arial" charset="0"/>
            </a:endParaRPr>
          </a:p>
        </p:txBody>
      </p:sp>
      <p:sp>
        <p:nvSpPr>
          <p:cNvPr id="51204"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1205"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8224E0A5-414A-495D-98BA-0470D09CF3C5}"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550533649"/>
      </p:ext>
    </p:extLst>
  </p:cSld>
  <p:clrMapOvr>
    <a:masterClrMapping/>
  </p:clrMapOvr>
  <p:transition>
    <p:zoom/>
    <p:sndAc>
      <p:stSnd>
        <p:snd r:embed="rId2" name="cashreg.wav"/>
      </p:stSnd>
    </p:sndAc>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2227" name="Rectangle 3"/>
          <p:cNvSpPr>
            <a:spLocks noGrp="1" noChangeArrowheads="1"/>
          </p:cNvSpPr>
          <p:nvPr>
            <p:ph type="ctrTitle"/>
          </p:nvPr>
        </p:nvSpPr>
        <p:spPr>
          <a:xfrm>
            <a:off x="685800" y="2819400"/>
            <a:ext cx="7772400" cy="1143000"/>
          </a:xfrm>
        </p:spPr>
        <p:txBody>
          <a:bodyPr/>
          <a:lstStyle/>
          <a:p>
            <a:pPr eaLnBrk="1" hangingPunct="1"/>
            <a:r>
              <a:rPr lang="en-US" altLang="en-US" sz="8000" smtClean="0">
                <a:solidFill>
                  <a:schemeClr val="bg1"/>
                </a:solidFill>
                <a:latin typeface="Arial" charset="0"/>
              </a:rPr>
              <a:t>Question 13</a:t>
            </a:r>
          </a:p>
        </p:txBody>
      </p:sp>
      <p:sp>
        <p:nvSpPr>
          <p:cNvPr id="52228"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2229"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C3BA6D89-7359-4759-B7EF-83CF421429F7}"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1793132850"/>
      </p:ext>
    </p:extLst>
  </p:cSld>
  <p:clrMapOvr>
    <a:masterClrMapping/>
  </p:clrMapOvr>
  <p:transition>
    <p:zoom/>
    <p:sndAc>
      <p:stSnd>
        <p:snd r:embed="rId2" name="drumroll.wav"/>
      </p:stSnd>
    </p:sndAc>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3251"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3252"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3253"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3254"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3255" name="Rectangle 7"/>
          <p:cNvSpPr>
            <a:spLocks noGrp="1" noChangeArrowheads="1"/>
          </p:cNvSpPr>
          <p:nvPr>
            <p:ph type="title"/>
          </p:nvPr>
        </p:nvSpPr>
        <p:spPr>
          <a:xfrm>
            <a:off x="762000" y="381000"/>
            <a:ext cx="7696200" cy="2057400"/>
          </a:xfrm>
          <a:noFill/>
        </p:spPr>
        <p:txBody>
          <a:bodyPr/>
          <a:lstStyle/>
          <a:p>
            <a:pPr eaLnBrk="1" hangingPunct="1"/>
            <a:r>
              <a:rPr lang="en-GB" altLang="en-US" sz="4000" smtClean="0">
                <a:solidFill>
                  <a:schemeClr val="bg1"/>
                </a:solidFill>
                <a:latin typeface="Arial" charset="0"/>
              </a:rPr>
              <a:t>What is the probability of getting Head, Head, Head</a:t>
            </a:r>
            <a:br>
              <a:rPr lang="en-GB" altLang="en-US" sz="4000" smtClean="0">
                <a:solidFill>
                  <a:schemeClr val="bg1"/>
                </a:solidFill>
                <a:latin typeface="Arial" charset="0"/>
              </a:rPr>
            </a:br>
            <a:r>
              <a:rPr lang="en-GB" altLang="en-US" sz="4000" smtClean="0">
                <a:solidFill>
                  <a:schemeClr val="bg1"/>
                </a:solidFill>
                <a:latin typeface="Arial" charset="0"/>
              </a:rPr>
              <a:t>if you toss a coin three times?</a:t>
            </a:r>
            <a:endParaRPr lang="en-US" altLang="en-US" sz="4000" smtClean="0">
              <a:solidFill>
                <a:schemeClr val="bg1"/>
              </a:solidFill>
              <a:latin typeface="Arial" charset="0"/>
            </a:endParaRPr>
          </a:p>
        </p:txBody>
      </p:sp>
      <p:sp>
        <p:nvSpPr>
          <p:cNvPr id="52232"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US" altLang="en-US" sz="5400" smtClean="0">
                <a:latin typeface="Arial" charset="0"/>
              </a:rPr>
              <a:t> </a:t>
            </a:r>
            <a:r>
              <a:rPr lang="en-GB" altLang="en-US" sz="5400" smtClean="0">
                <a:solidFill>
                  <a:schemeClr val="bg1"/>
                </a:solidFill>
                <a:latin typeface="Arial" charset="0"/>
              </a:rPr>
              <a:t>0</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US" altLang="en-US" sz="5400" smtClean="0">
                <a:latin typeface="Arial" charset="0"/>
              </a:rPr>
              <a:t>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2</a:t>
            </a:r>
            <a:endParaRPr lang="en-US" altLang="en-US" sz="5400" baseline="-25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US" altLang="en-US" sz="5400" smtClean="0">
                <a:latin typeface="Arial" charset="0"/>
              </a:rPr>
              <a:t> </a:t>
            </a:r>
            <a:r>
              <a:rPr lang="en-US" altLang="en-US" sz="5400" baseline="30000" smtClean="0">
                <a:solidFill>
                  <a:schemeClr val="bg1"/>
                </a:solidFill>
                <a:latin typeface="Arial" charset="0"/>
              </a:rPr>
              <a:t>1</a:t>
            </a:r>
            <a:r>
              <a:rPr lang="en-US" altLang="en-US" sz="5400" smtClean="0">
                <a:solidFill>
                  <a:schemeClr val="bg1"/>
                </a:solidFill>
                <a:latin typeface="Arial" charset="0"/>
              </a:rPr>
              <a:t>/</a:t>
            </a:r>
            <a:r>
              <a:rPr lang="en-US" altLang="en-US" sz="5400" baseline="-25000" smtClean="0">
                <a:solidFill>
                  <a:schemeClr val="bg1"/>
                </a:solidFill>
                <a:latin typeface="Arial" charset="0"/>
              </a:rPr>
              <a:t>8</a:t>
            </a:r>
          </a:p>
          <a:p>
            <a:pPr eaLnBrk="1" hangingPunct="1">
              <a:buFontTx/>
              <a:buNone/>
            </a:pPr>
            <a:r>
              <a:rPr lang="en-US" altLang="en-US" sz="4800" b="1" baseline="10000" smtClean="0">
                <a:solidFill>
                  <a:srgbClr val="FF9900"/>
                </a:solidFill>
                <a:latin typeface="Arial" charset="0"/>
              </a:rPr>
              <a:t>D </a:t>
            </a:r>
            <a:r>
              <a:rPr lang="en-US" altLang="en-US" sz="5400" smtClean="0">
                <a:latin typeface="Arial" charset="0"/>
              </a:rPr>
              <a:t> </a:t>
            </a:r>
            <a:r>
              <a:rPr lang="en-GB" altLang="en-US" sz="5400" smtClean="0">
                <a:solidFill>
                  <a:schemeClr val="bg1"/>
                </a:solidFill>
                <a:latin typeface="Arial" charset="0"/>
              </a:rPr>
              <a:t>1</a:t>
            </a:r>
            <a:endParaRPr lang="en-US" altLang="en-US" sz="5400" smtClean="0">
              <a:solidFill>
                <a:schemeClr val="bg1"/>
              </a:solidFill>
              <a:latin typeface="Arial" charset="0"/>
            </a:endParaRPr>
          </a:p>
        </p:txBody>
      </p:sp>
      <p:sp>
        <p:nvSpPr>
          <p:cNvPr id="53257"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3258"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3259"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3260"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3261"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3262"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3263"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3264"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3265"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3266"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3267"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3268"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 name="Date Placeholder 1"/>
          <p:cNvSpPr>
            <a:spLocks noGrp="1"/>
          </p:cNvSpPr>
          <p:nvPr>
            <p:ph type="dt" sz="quarter" idx="10"/>
          </p:nvPr>
        </p:nvSpPr>
        <p:spPr/>
        <p:txBody>
          <a:bodyPr/>
          <a:lstStyle/>
          <a:p>
            <a:pPr>
              <a:defRPr/>
            </a:pPr>
            <a:fld id="{002D53CC-7E04-4E70-AA56-CDF849F8FDEE}"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1097776827"/>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52232">
                                            <p:txEl>
                                              <p:pRg st="0" end="0"/>
                                            </p:txEl>
                                          </p:spTgt>
                                        </p:tgtEl>
                                        <p:attrNameLst>
                                          <p:attrName>style.visibility</p:attrName>
                                        </p:attrNameLst>
                                      </p:cBhvr>
                                      <p:to>
                                        <p:strVal val="visible"/>
                                      </p:to>
                                    </p:set>
                                    <p:anim calcmode="lin" valueType="num">
                                      <p:cBhvr>
                                        <p:cTn id="7" dur="500" fill="hold"/>
                                        <p:tgtEl>
                                          <p:spTgt spid="52232">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52232">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52232">
                                            <p:txEl>
                                              <p:pRg st="1" end="1"/>
                                            </p:txEl>
                                          </p:spTgt>
                                        </p:tgtEl>
                                        <p:attrNameLst>
                                          <p:attrName>style.visibility</p:attrName>
                                        </p:attrNameLst>
                                      </p:cBhvr>
                                      <p:to>
                                        <p:strVal val="visible"/>
                                      </p:to>
                                    </p:set>
                                    <p:anim calcmode="lin" valueType="num">
                                      <p:cBhvr>
                                        <p:cTn id="13" dur="500" fill="hold"/>
                                        <p:tgtEl>
                                          <p:spTgt spid="52232">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52232">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52232">
                                            <p:txEl>
                                              <p:pRg st="2" end="2"/>
                                            </p:txEl>
                                          </p:spTgt>
                                        </p:tgtEl>
                                        <p:attrNameLst>
                                          <p:attrName>style.visibility</p:attrName>
                                        </p:attrNameLst>
                                      </p:cBhvr>
                                      <p:to>
                                        <p:strVal val="visible"/>
                                      </p:to>
                                    </p:set>
                                    <p:anim calcmode="lin" valueType="num">
                                      <p:cBhvr>
                                        <p:cTn id="19" dur="500" fill="hold"/>
                                        <p:tgtEl>
                                          <p:spTgt spid="52232">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52232">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52232">
                                            <p:txEl>
                                              <p:pRg st="3" end="3"/>
                                            </p:txEl>
                                          </p:spTgt>
                                        </p:tgtEl>
                                        <p:attrNameLst>
                                          <p:attrName>style.visibility</p:attrName>
                                        </p:attrNameLst>
                                      </p:cBhvr>
                                      <p:to>
                                        <p:strVal val="visible"/>
                                      </p:to>
                                    </p:set>
                                    <p:anim calcmode="lin" valueType="num">
                                      <p:cBhvr>
                                        <p:cTn id="25" dur="500" fill="hold"/>
                                        <p:tgtEl>
                                          <p:spTgt spid="52232">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52232">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build="p"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4275"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4276" name="AutoShape 4"/>
          <p:cNvSpPr>
            <a:spLocks noChangeArrowheads="1"/>
          </p:cNvSpPr>
          <p:nvPr/>
        </p:nvSpPr>
        <p:spPr bwMode="auto">
          <a:xfrm>
            <a:off x="533400" y="4724400"/>
            <a:ext cx="8153400" cy="838200"/>
          </a:xfrm>
          <a:prstGeom prst="hexagon">
            <a:avLst>
              <a:gd name="adj" fmla="val 30893"/>
              <a:gd name="vf" fmla="val 115470"/>
            </a:avLst>
          </a:prstGeom>
          <a:solidFill>
            <a:schemeClr val="accent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4277"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4278"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4279" name="Rectangle 7"/>
          <p:cNvSpPr>
            <a:spLocks noGrp="1" noChangeArrowheads="1"/>
          </p:cNvSpPr>
          <p:nvPr>
            <p:ph type="title"/>
          </p:nvPr>
        </p:nvSpPr>
        <p:spPr>
          <a:xfrm>
            <a:off x="762000" y="381000"/>
            <a:ext cx="7696200" cy="2057400"/>
          </a:xfrm>
          <a:noFill/>
        </p:spPr>
        <p:txBody>
          <a:bodyPr/>
          <a:lstStyle/>
          <a:p>
            <a:pPr eaLnBrk="1" hangingPunct="1"/>
            <a:r>
              <a:rPr lang="en-GB" altLang="en-US" sz="4000" smtClean="0">
                <a:solidFill>
                  <a:schemeClr val="bg1"/>
                </a:solidFill>
                <a:latin typeface="Arial" charset="0"/>
              </a:rPr>
              <a:t>What is the probability of getting Head, Head, Head</a:t>
            </a:r>
            <a:br>
              <a:rPr lang="en-GB" altLang="en-US" sz="4000" smtClean="0">
                <a:solidFill>
                  <a:schemeClr val="bg1"/>
                </a:solidFill>
                <a:latin typeface="Arial" charset="0"/>
              </a:rPr>
            </a:br>
            <a:r>
              <a:rPr lang="en-GB" altLang="en-US" sz="4000" smtClean="0">
                <a:solidFill>
                  <a:schemeClr val="bg1"/>
                </a:solidFill>
                <a:latin typeface="Arial" charset="0"/>
              </a:rPr>
              <a:t>if you toss a coin three times?</a:t>
            </a:r>
            <a:r>
              <a:rPr lang="en-GB" altLang="en-US" sz="5400" smtClean="0">
                <a:solidFill>
                  <a:schemeClr val="bg1"/>
                </a:solidFill>
                <a:latin typeface="Arial" charset="0"/>
              </a:rPr>
              <a:t> </a:t>
            </a:r>
            <a:endParaRPr lang="en-US" altLang="en-US" sz="5400" smtClean="0">
              <a:solidFill>
                <a:schemeClr val="bg1"/>
              </a:solidFill>
              <a:latin typeface="Arial" charset="0"/>
            </a:endParaRPr>
          </a:p>
        </p:txBody>
      </p:sp>
      <p:sp>
        <p:nvSpPr>
          <p:cNvPr id="54280"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US" altLang="en-US" sz="5400" smtClean="0">
                <a:latin typeface="Arial" charset="0"/>
              </a:rPr>
              <a:t> </a:t>
            </a:r>
            <a:r>
              <a:rPr lang="en-GB" altLang="en-US" sz="5400" smtClean="0">
                <a:solidFill>
                  <a:schemeClr val="bg1"/>
                </a:solidFill>
                <a:latin typeface="Arial" charset="0"/>
              </a:rPr>
              <a:t>0</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US" altLang="en-US" sz="5400" smtClean="0">
                <a:latin typeface="Arial" charset="0"/>
              </a:rPr>
              <a:t>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2</a:t>
            </a:r>
            <a:endParaRPr lang="en-US" altLang="en-US" sz="5400" baseline="-25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US" altLang="en-US" sz="5400" smtClean="0">
                <a:latin typeface="Arial" charset="0"/>
              </a:rPr>
              <a:t> </a:t>
            </a:r>
            <a:r>
              <a:rPr lang="en-US" altLang="en-US" sz="5400" baseline="30000" smtClean="0">
                <a:solidFill>
                  <a:schemeClr val="bg1"/>
                </a:solidFill>
                <a:latin typeface="Arial" charset="0"/>
              </a:rPr>
              <a:t>1</a:t>
            </a:r>
            <a:r>
              <a:rPr lang="en-US" altLang="en-US" sz="5400" smtClean="0">
                <a:solidFill>
                  <a:schemeClr val="bg1"/>
                </a:solidFill>
                <a:latin typeface="Arial" charset="0"/>
              </a:rPr>
              <a:t>/</a:t>
            </a:r>
            <a:r>
              <a:rPr lang="en-US" altLang="en-US" sz="5400" baseline="-25000" smtClean="0">
                <a:solidFill>
                  <a:schemeClr val="bg1"/>
                </a:solidFill>
                <a:latin typeface="Arial" charset="0"/>
              </a:rPr>
              <a:t>8</a:t>
            </a:r>
          </a:p>
          <a:p>
            <a:pPr eaLnBrk="1" hangingPunct="1">
              <a:buFontTx/>
              <a:buNone/>
            </a:pPr>
            <a:r>
              <a:rPr lang="en-US" altLang="en-US" sz="4800" b="1" baseline="10000" smtClean="0">
                <a:solidFill>
                  <a:srgbClr val="FF9900"/>
                </a:solidFill>
                <a:latin typeface="Arial" charset="0"/>
              </a:rPr>
              <a:t>D </a:t>
            </a:r>
            <a:r>
              <a:rPr lang="en-US" altLang="en-US" sz="5400" smtClean="0">
                <a:latin typeface="Arial" charset="0"/>
              </a:rPr>
              <a:t> </a:t>
            </a:r>
            <a:r>
              <a:rPr lang="en-GB" altLang="en-US" sz="5400" smtClean="0">
                <a:solidFill>
                  <a:schemeClr val="bg1"/>
                </a:solidFill>
                <a:latin typeface="Arial" charset="0"/>
              </a:rPr>
              <a:t>1</a:t>
            </a:r>
            <a:endParaRPr lang="en-US" altLang="en-US" sz="5400" smtClean="0">
              <a:solidFill>
                <a:schemeClr val="bg1"/>
              </a:solidFill>
              <a:latin typeface="Arial" charset="0"/>
            </a:endParaRPr>
          </a:p>
        </p:txBody>
      </p:sp>
      <p:sp>
        <p:nvSpPr>
          <p:cNvPr id="54281"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4282"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4283"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4284"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4285"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4286"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4287"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4288"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4289"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4290"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8BD104AC-F8CD-4A9A-8090-A3C3601E6F08}"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1431227567"/>
      </p:ext>
    </p:extLst>
  </p:cSld>
  <p:clrMapOvr>
    <a:masterClrMapping/>
  </p:clrMapOvr>
  <p:transition>
    <p:sndAc>
      <p:stSnd>
        <p:snd r:embed="rId2" name="Tarda.wav"/>
      </p:stSnd>
    </p:sndAc>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5299" name="Rectangle 3"/>
          <p:cNvSpPr>
            <a:spLocks noGrp="1" noChangeArrowheads="1"/>
          </p:cNvSpPr>
          <p:nvPr>
            <p:ph type="ctrTitle"/>
          </p:nvPr>
        </p:nvSpPr>
        <p:spPr>
          <a:xfrm>
            <a:off x="685800" y="2819400"/>
            <a:ext cx="7772400" cy="1143000"/>
          </a:xfrm>
        </p:spPr>
        <p:txBody>
          <a:bodyPr/>
          <a:lstStyle/>
          <a:p>
            <a:pPr eaLnBrk="1" hangingPunct="1"/>
            <a:r>
              <a:rPr lang="en-GB" altLang="en-US" sz="8000" smtClean="0">
                <a:solidFill>
                  <a:schemeClr val="bg1"/>
                </a:solidFill>
                <a:latin typeface="Arial" charset="0"/>
              </a:rPr>
              <a:t>€250,000</a:t>
            </a:r>
            <a:endParaRPr lang="en-US" altLang="en-US" sz="8000" smtClean="0">
              <a:solidFill>
                <a:schemeClr val="bg1"/>
              </a:solidFill>
              <a:latin typeface="Arial" charset="0"/>
            </a:endParaRPr>
          </a:p>
        </p:txBody>
      </p:sp>
      <p:sp>
        <p:nvSpPr>
          <p:cNvPr id="55300"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5301"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385A2D13-B688-49EF-ADAB-C1792477A473}"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3927583906"/>
      </p:ext>
    </p:extLst>
  </p:cSld>
  <p:clrMapOvr>
    <a:masterClrMapping/>
  </p:clrMapOvr>
  <p:transition>
    <p:zoom/>
    <p:sndAc>
      <p:stSnd>
        <p:snd r:embed="rId2" name="cashreg.wav"/>
      </p:stSnd>
    </p:sndAc>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6323" name="Rectangle 3"/>
          <p:cNvSpPr>
            <a:spLocks noGrp="1" noChangeArrowheads="1"/>
          </p:cNvSpPr>
          <p:nvPr>
            <p:ph type="ctrTitle"/>
          </p:nvPr>
        </p:nvSpPr>
        <p:spPr>
          <a:xfrm>
            <a:off x="685800" y="2819400"/>
            <a:ext cx="7772400" cy="1143000"/>
          </a:xfrm>
        </p:spPr>
        <p:txBody>
          <a:bodyPr/>
          <a:lstStyle/>
          <a:p>
            <a:pPr eaLnBrk="1" hangingPunct="1"/>
            <a:r>
              <a:rPr lang="en-US" altLang="en-US" sz="8000" smtClean="0">
                <a:solidFill>
                  <a:schemeClr val="bg1"/>
                </a:solidFill>
                <a:latin typeface="Arial" charset="0"/>
              </a:rPr>
              <a:t>Question 14</a:t>
            </a:r>
          </a:p>
        </p:txBody>
      </p:sp>
      <p:sp>
        <p:nvSpPr>
          <p:cNvPr id="56324"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6325"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56636367-F66A-420D-8FCC-B92B46CD2057}"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2883482030"/>
      </p:ext>
    </p:extLst>
  </p:cSld>
  <p:clrMapOvr>
    <a:masterClrMapping/>
  </p:clrMapOvr>
  <p:transition>
    <p:zoom/>
    <p:sndAc>
      <p:stSnd>
        <p:snd r:embed="rId2" name="drumroll.wav"/>
      </p:stSnd>
    </p:sndAc>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7347"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7348"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7349"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7350"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7351" name="Rectangle 7"/>
          <p:cNvSpPr>
            <a:spLocks noGrp="1" noChangeArrowheads="1"/>
          </p:cNvSpPr>
          <p:nvPr>
            <p:ph type="title"/>
          </p:nvPr>
        </p:nvSpPr>
        <p:spPr>
          <a:xfrm>
            <a:off x="762000" y="381000"/>
            <a:ext cx="7696200" cy="2057400"/>
          </a:xfrm>
          <a:noFill/>
        </p:spPr>
        <p:txBody>
          <a:bodyPr/>
          <a:lstStyle/>
          <a:p>
            <a:pPr eaLnBrk="1" hangingPunct="1"/>
            <a:r>
              <a:rPr lang="en-GB" altLang="en-US" sz="4800" smtClean="0">
                <a:solidFill>
                  <a:schemeClr val="bg1"/>
                </a:solidFill>
                <a:latin typeface="Arial" charset="0"/>
              </a:rPr>
              <a:t>If you toss a coin, what is the probability of getting a head or a tail?</a:t>
            </a:r>
            <a:endParaRPr lang="en-US" altLang="en-US" sz="4800" smtClean="0">
              <a:solidFill>
                <a:schemeClr val="bg1"/>
              </a:solidFill>
              <a:latin typeface="Arial" charset="0"/>
            </a:endParaRPr>
          </a:p>
        </p:txBody>
      </p:sp>
      <p:sp>
        <p:nvSpPr>
          <p:cNvPr id="56328"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US" altLang="en-US" sz="5400" smtClean="0">
                <a:latin typeface="Arial" charset="0"/>
              </a:rPr>
              <a:t> </a:t>
            </a:r>
            <a:r>
              <a:rPr lang="en-GB" altLang="en-US" sz="5400" smtClean="0">
                <a:solidFill>
                  <a:schemeClr val="bg1"/>
                </a:solidFill>
                <a:latin typeface="Arial" charset="0"/>
              </a:rPr>
              <a:t>0</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US" altLang="en-US" sz="5400" smtClean="0">
                <a:latin typeface="Arial" charset="0"/>
              </a:rPr>
              <a:t>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2</a:t>
            </a:r>
            <a:endParaRPr lang="en-US" altLang="en-US" sz="5400" baseline="-25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US" altLang="en-US" sz="5400" smtClean="0">
                <a:latin typeface="Arial" charset="0"/>
              </a:rPr>
              <a:t> </a:t>
            </a:r>
            <a:r>
              <a:rPr lang="en-US" altLang="en-US" sz="5400" smtClean="0">
                <a:solidFill>
                  <a:schemeClr val="bg1"/>
                </a:solidFill>
                <a:latin typeface="Arial" charset="0"/>
              </a:rPr>
              <a:t>1</a:t>
            </a:r>
          </a:p>
          <a:p>
            <a:pPr eaLnBrk="1" hangingPunct="1">
              <a:buFontTx/>
              <a:buNone/>
            </a:pPr>
            <a:r>
              <a:rPr lang="en-US" altLang="en-US" sz="4800" b="1" baseline="10000" smtClean="0">
                <a:solidFill>
                  <a:srgbClr val="FF9900"/>
                </a:solidFill>
                <a:latin typeface="Arial" charset="0"/>
              </a:rPr>
              <a:t>D </a:t>
            </a:r>
            <a:r>
              <a:rPr lang="en-US" altLang="en-US" sz="5400" smtClean="0">
                <a:latin typeface="Arial" charset="0"/>
              </a:rPr>
              <a:t>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4</a:t>
            </a:r>
            <a:endParaRPr lang="en-US" altLang="en-US" sz="5400" baseline="-25000" smtClean="0">
              <a:solidFill>
                <a:schemeClr val="bg1"/>
              </a:solidFill>
              <a:latin typeface="Arial" charset="0"/>
            </a:endParaRPr>
          </a:p>
        </p:txBody>
      </p:sp>
      <p:sp>
        <p:nvSpPr>
          <p:cNvPr id="57353"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7354"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7355"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7356"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7357"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7358"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7359"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7360"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7361"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7362"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7363"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7364"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 name="Date Placeholder 1"/>
          <p:cNvSpPr>
            <a:spLocks noGrp="1"/>
          </p:cNvSpPr>
          <p:nvPr>
            <p:ph type="dt" sz="quarter" idx="10"/>
          </p:nvPr>
        </p:nvSpPr>
        <p:spPr/>
        <p:txBody>
          <a:bodyPr/>
          <a:lstStyle/>
          <a:p>
            <a:pPr>
              <a:defRPr/>
            </a:pPr>
            <a:fld id="{6C5BE6F7-BB82-4164-B80D-5717E42DABF5}"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249861540"/>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56328">
                                            <p:txEl>
                                              <p:pRg st="0" end="0"/>
                                            </p:txEl>
                                          </p:spTgt>
                                        </p:tgtEl>
                                        <p:attrNameLst>
                                          <p:attrName>style.visibility</p:attrName>
                                        </p:attrNameLst>
                                      </p:cBhvr>
                                      <p:to>
                                        <p:strVal val="visible"/>
                                      </p:to>
                                    </p:set>
                                    <p:anim calcmode="lin" valueType="num">
                                      <p:cBhvr>
                                        <p:cTn id="7" dur="500" fill="hold"/>
                                        <p:tgtEl>
                                          <p:spTgt spid="56328">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56328">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56328">
                                            <p:txEl>
                                              <p:pRg st="1" end="1"/>
                                            </p:txEl>
                                          </p:spTgt>
                                        </p:tgtEl>
                                        <p:attrNameLst>
                                          <p:attrName>style.visibility</p:attrName>
                                        </p:attrNameLst>
                                      </p:cBhvr>
                                      <p:to>
                                        <p:strVal val="visible"/>
                                      </p:to>
                                    </p:set>
                                    <p:anim calcmode="lin" valueType="num">
                                      <p:cBhvr>
                                        <p:cTn id="13" dur="500" fill="hold"/>
                                        <p:tgtEl>
                                          <p:spTgt spid="56328">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56328">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56328">
                                            <p:txEl>
                                              <p:pRg st="2" end="2"/>
                                            </p:txEl>
                                          </p:spTgt>
                                        </p:tgtEl>
                                        <p:attrNameLst>
                                          <p:attrName>style.visibility</p:attrName>
                                        </p:attrNameLst>
                                      </p:cBhvr>
                                      <p:to>
                                        <p:strVal val="visible"/>
                                      </p:to>
                                    </p:set>
                                    <p:anim calcmode="lin" valueType="num">
                                      <p:cBhvr>
                                        <p:cTn id="19" dur="500" fill="hold"/>
                                        <p:tgtEl>
                                          <p:spTgt spid="56328">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56328">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56328">
                                            <p:txEl>
                                              <p:pRg st="3" end="3"/>
                                            </p:txEl>
                                          </p:spTgt>
                                        </p:tgtEl>
                                        <p:attrNameLst>
                                          <p:attrName>style.visibility</p:attrName>
                                        </p:attrNameLst>
                                      </p:cBhvr>
                                      <p:to>
                                        <p:strVal val="visible"/>
                                      </p:to>
                                    </p:set>
                                    <p:anim calcmode="lin" valueType="num">
                                      <p:cBhvr>
                                        <p:cTn id="25" dur="500" fill="hold"/>
                                        <p:tgtEl>
                                          <p:spTgt spid="56328">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56328">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Fundamental Principle of Counting</a:t>
            </a:r>
            <a:endParaRPr lang="en-US" dirty="0"/>
          </a:p>
        </p:txBody>
      </p:sp>
      <p:sp>
        <p:nvSpPr>
          <p:cNvPr id="3" name="Content Placeholder 2"/>
          <p:cNvSpPr>
            <a:spLocks noGrp="1"/>
          </p:cNvSpPr>
          <p:nvPr>
            <p:ph idx="1"/>
          </p:nvPr>
        </p:nvSpPr>
        <p:spPr/>
        <p:txBody>
          <a:bodyPr/>
          <a:lstStyle/>
          <a:p>
            <a:r>
              <a:rPr lang="en-US" dirty="0" smtClean="0"/>
              <a:t>If one event has </a:t>
            </a:r>
            <a:r>
              <a:rPr lang="en-US" b="1" dirty="0" err="1" smtClean="0"/>
              <a:t>m</a:t>
            </a:r>
            <a:r>
              <a:rPr lang="en-US" dirty="0" smtClean="0"/>
              <a:t> possible outcomes and a second event has </a:t>
            </a:r>
            <a:r>
              <a:rPr lang="en-US" b="1" dirty="0" err="1" smtClean="0"/>
              <a:t>n</a:t>
            </a:r>
            <a:r>
              <a:rPr lang="en-US" dirty="0" smtClean="0"/>
              <a:t> possible outcomes, the two events have </a:t>
            </a:r>
            <a:r>
              <a:rPr lang="en-US" b="1" dirty="0" err="1" smtClean="0"/>
              <a:t>m</a:t>
            </a:r>
            <a:r>
              <a:rPr lang="en-US" b="1" dirty="0" smtClean="0"/>
              <a:t> </a:t>
            </a:r>
            <a:r>
              <a:rPr lang="en-US" b="1" dirty="0" err="1" smtClean="0"/>
              <a:t>x</a:t>
            </a:r>
            <a:r>
              <a:rPr lang="en-US" b="1" dirty="0" smtClean="0"/>
              <a:t> </a:t>
            </a:r>
            <a:r>
              <a:rPr lang="en-US" b="1" dirty="0" err="1" smtClean="0"/>
              <a:t>n</a:t>
            </a:r>
            <a:r>
              <a:rPr lang="en-US" dirty="0" smtClean="0"/>
              <a:t> outcomes.</a:t>
            </a:r>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8371"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8372" name="AutoShape 4"/>
          <p:cNvSpPr>
            <a:spLocks noChangeArrowheads="1"/>
          </p:cNvSpPr>
          <p:nvPr/>
        </p:nvSpPr>
        <p:spPr bwMode="auto">
          <a:xfrm>
            <a:off x="533400" y="4724400"/>
            <a:ext cx="8153400" cy="838200"/>
          </a:xfrm>
          <a:prstGeom prst="hexagon">
            <a:avLst>
              <a:gd name="adj" fmla="val 30893"/>
              <a:gd name="vf" fmla="val 115470"/>
            </a:avLst>
          </a:prstGeom>
          <a:solidFill>
            <a:schemeClr val="accent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8373"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8374"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8375" name="Rectangle 7"/>
          <p:cNvSpPr>
            <a:spLocks noGrp="1" noChangeArrowheads="1"/>
          </p:cNvSpPr>
          <p:nvPr>
            <p:ph type="title"/>
          </p:nvPr>
        </p:nvSpPr>
        <p:spPr>
          <a:xfrm>
            <a:off x="762000" y="381000"/>
            <a:ext cx="7696200" cy="2057400"/>
          </a:xfrm>
          <a:noFill/>
        </p:spPr>
        <p:txBody>
          <a:bodyPr/>
          <a:lstStyle/>
          <a:p>
            <a:pPr eaLnBrk="1" hangingPunct="1"/>
            <a:r>
              <a:rPr lang="en-GB" altLang="en-US" sz="4800" smtClean="0">
                <a:solidFill>
                  <a:schemeClr val="bg1"/>
                </a:solidFill>
                <a:latin typeface="Arial" charset="0"/>
              </a:rPr>
              <a:t>If you toss a coin, what is the probability of getting a head or a tail?</a:t>
            </a:r>
            <a:endParaRPr lang="en-US" altLang="en-US" sz="4800" smtClean="0">
              <a:solidFill>
                <a:schemeClr val="bg1"/>
              </a:solidFill>
              <a:latin typeface="Arial" charset="0"/>
            </a:endParaRPr>
          </a:p>
        </p:txBody>
      </p:sp>
      <p:sp>
        <p:nvSpPr>
          <p:cNvPr id="58376"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US" altLang="en-US" sz="5400" smtClean="0">
                <a:latin typeface="Arial" charset="0"/>
              </a:rPr>
              <a:t> </a:t>
            </a:r>
            <a:r>
              <a:rPr lang="en-GB" altLang="en-US" sz="5400" smtClean="0">
                <a:solidFill>
                  <a:schemeClr val="bg1"/>
                </a:solidFill>
                <a:latin typeface="Arial" charset="0"/>
              </a:rPr>
              <a:t>0</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US" altLang="en-US" sz="5400" smtClean="0">
                <a:latin typeface="Arial" charset="0"/>
              </a:rPr>
              <a:t>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2</a:t>
            </a:r>
            <a:endParaRPr lang="en-US" altLang="en-US" sz="5400" baseline="-25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US" altLang="en-US" sz="5400" smtClean="0">
                <a:latin typeface="Arial" charset="0"/>
              </a:rPr>
              <a:t> </a:t>
            </a:r>
            <a:r>
              <a:rPr lang="en-US" altLang="en-US" sz="5400" smtClean="0">
                <a:solidFill>
                  <a:schemeClr val="bg1"/>
                </a:solidFill>
                <a:latin typeface="Arial" charset="0"/>
              </a:rPr>
              <a:t>1</a:t>
            </a:r>
          </a:p>
          <a:p>
            <a:pPr eaLnBrk="1" hangingPunct="1">
              <a:buFontTx/>
              <a:buNone/>
            </a:pPr>
            <a:r>
              <a:rPr lang="en-US" altLang="en-US" sz="4800" b="1" baseline="10000" smtClean="0">
                <a:solidFill>
                  <a:srgbClr val="FF9900"/>
                </a:solidFill>
                <a:latin typeface="Arial" charset="0"/>
              </a:rPr>
              <a:t>D </a:t>
            </a:r>
            <a:r>
              <a:rPr lang="en-US" altLang="en-US" sz="5400" smtClean="0">
                <a:latin typeface="Arial" charset="0"/>
              </a:rPr>
              <a:t>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4</a:t>
            </a:r>
            <a:endParaRPr lang="en-US" altLang="en-US" sz="5400" baseline="-25000" smtClean="0">
              <a:solidFill>
                <a:schemeClr val="bg1"/>
              </a:solidFill>
              <a:latin typeface="Arial" charset="0"/>
            </a:endParaRPr>
          </a:p>
          <a:p>
            <a:pPr eaLnBrk="1" hangingPunct="1">
              <a:buFontTx/>
              <a:buNone/>
            </a:pPr>
            <a:endParaRPr lang="en-US" altLang="en-US" sz="5400" smtClean="0">
              <a:solidFill>
                <a:schemeClr val="bg1"/>
              </a:solidFill>
              <a:latin typeface="Arial" charset="0"/>
            </a:endParaRPr>
          </a:p>
        </p:txBody>
      </p:sp>
      <p:sp>
        <p:nvSpPr>
          <p:cNvPr id="58377"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8378"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8379"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8380"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8381"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8382"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8383"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8384"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8385"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8386"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0901E3B7-E911-40D4-8E40-53531DF64E46}"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1216660889"/>
      </p:ext>
    </p:extLst>
  </p:cSld>
  <p:clrMapOvr>
    <a:masterClrMapping/>
  </p:clrMapOvr>
  <p:transition>
    <p:sndAc>
      <p:stSnd>
        <p:snd r:embed="rId2" name="Tarda.wav"/>
      </p:stSnd>
    </p:sndAc>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9395" name="Rectangle 3"/>
          <p:cNvSpPr>
            <a:spLocks noGrp="1" noChangeArrowheads="1"/>
          </p:cNvSpPr>
          <p:nvPr>
            <p:ph type="ctrTitle"/>
          </p:nvPr>
        </p:nvSpPr>
        <p:spPr>
          <a:xfrm>
            <a:off x="685800" y="2819400"/>
            <a:ext cx="7772400" cy="1143000"/>
          </a:xfrm>
        </p:spPr>
        <p:txBody>
          <a:bodyPr/>
          <a:lstStyle/>
          <a:p>
            <a:pPr eaLnBrk="1" hangingPunct="1"/>
            <a:r>
              <a:rPr lang="en-GB" altLang="en-US" sz="8000" smtClean="0">
                <a:solidFill>
                  <a:schemeClr val="bg1"/>
                </a:solidFill>
                <a:latin typeface="Arial" charset="0"/>
              </a:rPr>
              <a:t>€500,000</a:t>
            </a:r>
            <a:endParaRPr lang="en-US" altLang="en-US" sz="8000" smtClean="0">
              <a:solidFill>
                <a:schemeClr val="bg1"/>
              </a:solidFill>
              <a:latin typeface="Arial" charset="0"/>
            </a:endParaRPr>
          </a:p>
        </p:txBody>
      </p:sp>
      <p:sp>
        <p:nvSpPr>
          <p:cNvPr id="59396"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9397"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E34ECA8A-EE42-40DF-9876-7815161A1F61}"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4034821185"/>
      </p:ext>
    </p:extLst>
  </p:cSld>
  <p:clrMapOvr>
    <a:masterClrMapping/>
  </p:clrMapOvr>
  <p:transition>
    <p:zoom/>
    <p:sndAc>
      <p:stSnd>
        <p:snd r:embed="rId2" name="cashreg.wav"/>
      </p:stSnd>
    </p:sndAc>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60419" name="Rectangle 3"/>
          <p:cNvSpPr>
            <a:spLocks noGrp="1" noChangeArrowheads="1"/>
          </p:cNvSpPr>
          <p:nvPr>
            <p:ph type="ctrTitle"/>
          </p:nvPr>
        </p:nvSpPr>
        <p:spPr>
          <a:xfrm>
            <a:off x="685800" y="2819400"/>
            <a:ext cx="7772400" cy="1143000"/>
          </a:xfrm>
        </p:spPr>
        <p:txBody>
          <a:bodyPr/>
          <a:lstStyle/>
          <a:p>
            <a:pPr eaLnBrk="1" hangingPunct="1"/>
            <a:r>
              <a:rPr lang="en-US" altLang="en-US" sz="8000" smtClean="0">
                <a:solidFill>
                  <a:schemeClr val="bg1"/>
                </a:solidFill>
                <a:latin typeface="Arial" charset="0"/>
              </a:rPr>
              <a:t>Question 15</a:t>
            </a:r>
          </a:p>
        </p:txBody>
      </p:sp>
      <p:sp>
        <p:nvSpPr>
          <p:cNvPr id="60420"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60421"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A043140C-052C-4E61-91B2-62F527C4EDAB}"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2261247065"/>
      </p:ext>
    </p:extLst>
  </p:cSld>
  <p:clrMapOvr>
    <a:masterClrMapping/>
  </p:clrMapOvr>
  <p:transition>
    <p:zoom/>
    <p:sndAc>
      <p:stSnd>
        <p:snd r:embed="rId2" name="drumroll.wav"/>
      </p:stSnd>
    </p:sndAc>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61443"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61444"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61445"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61446"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61447" name="Rectangle 7"/>
          <p:cNvSpPr>
            <a:spLocks noGrp="1" noChangeArrowheads="1"/>
          </p:cNvSpPr>
          <p:nvPr>
            <p:ph type="title"/>
          </p:nvPr>
        </p:nvSpPr>
        <p:spPr>
          <a:xfrm>
            <a:off x="762000" y="381000"/>
            <a:ext cx="7696200" cy="2057400"/>
          </a:xfrm>
          <a:noFill/>
        </p:spPr>
        <p:txBody>
          <a:bodyPr/>
          <a:lstStyle/>
          <a:p>
            <a:pPr eaLnBrk="1" hangingPunct="1"/>
            <a:r>
              <a:rPr lang="en-GB" altLang="en-US" sz="3600" smtClean="0">
                <a:solidFill>
                  <a:schemeClr val="bg1"/>
                </a:solidFill>
                <a:latin typeface="Arial" charset="0"/>
              </a:rPr>
              <a:t>You roll two dice and add the numbers on the top face of each dice. What is the probability of getting 12 as a total?</a:t>
            </a:r>
            <a:endParaRPr lang="en-US" altLang="en-US" sz="3600" smtClean="0">
              <a:solidFill>
                <a:schemeClr val="bg1"/>
              </a:solidFill>
              <a:latin typeface="Arial" charset="0"/>
            </a:endParaRPr>
          </a:p>
        </p:txBody>
      </p:sp>
      <p:sp>
        <p:nvSpPr>
          <p:cNvPr id="60424"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US" altLang="en-US" sz="5400" smtClean="0">
                <a:latin typeface="Arial" charset="0"/>
              </a:rPr>
              <a:t>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36</a:t>
            </a:r>
            <a:endParaRPr lang="en-US" altLang="en-US" sz="5400" baseline="-25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6</a:t>
            </a:r>
            <a:endParaRPr lang="en-US" altLang="en-US" sz="5400" baseline="-25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12</a:t>
            </a:r>
            <a:endParaRPr lang="en-US" altLang="en-US" sz="5400" baseline="-25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D   </a:t>
            </a:r>
            <a:r>
              <a:rPr lang="en-US" altLang="en-US" sz="5400" smtClean="0">
                <a:solidFill>
                  <a:schemeClr val="bg1"/>
                </a:solidFill>
                <a:latin typeface="Arial" charset="0"/>
              </a:rPr>
              <a:t>1</a:t>
            </a:r>
          </a:p>
        </p:txBody>
      </p:sp>
      <p:sp>
        <p:nvSpPr>
          <p:cNvPr id="61449"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61450"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61451"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61452"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61453"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61454"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61455"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61456"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61457"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61458"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61459"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61460"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 name="Date Placeholder 1"/>
          <p:cNvSpPr>
            <a:spLocks noGrp="1"/>
          </p:cNvSpPr>
          <p:nvPr>
            <p:ph type="dt" sz="quarter" idx="10"/>
          </p:nvPr>
        </p:nvSpPr>
        <p:spPr/>
        <p:txBody>
          <a:bodyPr/>
          <a:lstStyle/>
          <a:p>
            <a:pPr>
              <a:defRPr/>
            </a:pPr>
            <a:fld id="{07648466-94EC-4224-90BE-99901135B5D3}"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1483386552"/>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60424">
                                            <p:txEl>
                                              <p:pRg st="0" end="0"/>
                                            </p:txEl>
                                          </p:spTgt>
                                        </p:tgtEl>
                                        <p:attrNameLst>
                                          <p:attrName>style.visibility</p:attrName>
                                        </p:attrNameLst>
                                      </p:cBhvr>
                                      <p:to>
                                        <p:strVal val="visible"/>
                                      </p:to>
                                    </p:set>
                                    <p:anim calcmode="lin" valueType="num">
                                      <p:cBhvr>
                                        <p:cTn id="7" dur="500" fill="hold"/>
                                        <p:tgtEl>
                                          <p:spTgt spid="60424">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60424">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60424">
                                            <p:txEl>
                                              <p:pRg st="1" end="1"/>
                                            </p:txEl>
                                          </p:spTgt>
                                        </p:tgtEl>
                                        <p:attrNameLst>
                                          <p:attrName>style.visibility</p:attrName>
                                        </p:attrNameLst>
                                      </p:cBhvr>
                                      <p:to>
                                        <p:strVal val="visible"/>
                                      </p:to>
                                    </p:set>
                                    <p:anim calcmode="lin" valueType="num">
                                      <p:cBhvr>
                                        <p:cTn id="13" dur="500" fill="hold"/>
                                        <p:tgtEl>
                                          <p:spTgt spid="60424">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60424">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60424">
                                            <p:txEl>
                                              <p:pRg st="2" end="2"/>
                                            </p:txEl>
                                          </p:spTgt>
                                        </p:tgtEl>
                                        <p:attrNameLst>
                                          <p:attrName>style.visibility</p:attrName>
                                        </p:attrNameLst>
                                      </p:cBhvr>
                                      <p:to>
                                        <p:strVal val="visible"/>
                                      </p:to>
                                    </p:set>
                                    <p:anim calcmode="lin" valueType="num">
                                      <p:cBhvr>
                                        <p:cTn id="19" dur="500" fill="hold"/>
                                        <p:tgtEl>
                                          <p:spTgt spid="60424">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60424">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60424">
                                            <p:txEl>
                                              <p:pRg st="3" end="3"/>
                                            </p:txEl>
                                          </p:spTgt>
                                        </p:tgtEl>
                                        <p:attrNameLst>
                                          <p:attrName>style.visibility</p:attrName>
                                        </p:attrNameLst>
                                      </p:cBhvr>
                                      <p:to>
                                        <p:strVal val="visible"/>
                                      </p:to>
                                    </p:set>
                                    <p:anim calcmode="lin" valueType="num">
                                      <p:cBhvr>
                                        <p:cTn id="25" dur="500" fill="hold"/>
                                        <p:tgtEl>
                                          <p:spTgt spid="60424">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60424">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build="p"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ChangeArrowheads="1"/>
          </p:cNvSpPr>
          <p:nvPr/>
        </p:nvSpPr>
        <p:spPr bwMode="auto">
          <a:xfrm>
            <a:off x="53975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62467"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62468" name="AutoShape 4"/>
          <p:cNvSpPr>
            <a:spLocks noChangeArrowheads="1"/>
          </p:cNvSpPr>
          <p:nvPr/>
        </p:nvSpPr>
        <p:spPr bwMode="auto">
          <a:xfrm>
            <a:off x="539750" y="2735263"/>
            <a:ext cx="8153400" cy="838200"/>
          </a:xfrm>
          <a:prstGeom prst="hexagon">
            <a:avLst>
              <a:gd name="adj" fmla="val 30893"/>
              <a:gd name="vf" fmla="val 115470"/>
            </a:avLst>
          </a:prstGeom>
          <a:solidFill>
            <a:schemeClr val="accent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62469"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62470"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62471" name="Rectangle 7"/>
          <p:cNvSpPr>
            <a:spLocks noGrp="1" noChangeArrowheads="1"/>
          </p:cNvSpPr>
          <p:nvPr>
            <p:ph type="title"/>
          </p:nvPr>
        </p:nvSpPr>
        <p:spPr>
          <a:xfrm>
            <a:off x="762000" y="381000"/>
            <a:ext cx="7696200" cy="2057400"/>
          </a:xfrm>
          <a:noFill/>
        </p:spPr>
        <p:txBody>
          <a:bodyPr/>
          <a:lstStyle/>
          <a:p>
            <a:pPr eaLnBrk="1" hangingPunct="1"/>
            <a:r>
              <a:rPr lang="en-GB" altLang="en-US" sz="3600" smtClean="0">
                <a:solidFill>
                  <a:schemeClr val="bg1"/>
                </a:solidFill>
                <a:latin typeface="Arial" charset="0"/>
              </a:rPr>
              <a:t>You roll two dice and add the numbers on the top face of each dice. What is the probability of getting 12 as a total?</a:t>
            </a:r>
            <a:endParaRPr lang="en-US" altLang="en-US" sz="3600" smtClean="0">
              <a:solidFill>
                <a:schemeClr val="bg1"/>
              </a:solidFill>
              <a:latin typeface="Arial" charset="0"/>
            </a:endParaRPr>
          </a:p>
        </p:txBody>
      </p:sp>
      <p:sp>
        <p:nvSpPr>
          <p:cNvPr id="62472"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US" altLang="en-US" sz="5400" smtClean="0">
                <a:latin typeface="Arial" charset="0"/>
              </a:rPr>
              <a:t>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36</a:t>
            </a:r>
            <a:endParaRPr lang="en-US" altLang="en-US" sz="5400" baseline="-25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12</a:t>
            </a:r>
            <a:endParaRPr lang="en-US" altLang="en-US" sz="5400" baseline="-25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6</a:t>
            </a:r>
            <a:endParaRPr lang="en-US" altLang="en-US" sz="5400" baseline="-250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D   </a:t>
            </a:r>
            <a:r>
              <a:rPr lang="en-GB" altLang="en-US" sz="5400" smtClean="0">
                <a:solidFill>
                  <a:schemeClr val="bg1"/>
                </a:solidFill>
                <a:latin typeface="Arial" charset="0"/>
              </a:rPr>
              <a:t>1</a:t>
            </a:r>
            <a:endParaRPr lang="en-US" altLang="en-US" sz="5400" smtClean="0">
              <a:solidFill>
                <a:schemeClr val="bg1"/>
              </a:solidFill>
              <a:latin typeface="Arial" charset="0"/>
            </a:endParaRPr>
          </a:p>
        </p:txBody>
      </p:sp>
      <p:sp>
        <p:nvSpPr>
          <p:cNvPr id="62473"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62474"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62475"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62476"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62477"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62478"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62479"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62480"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62481"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62482"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E6B848F2-28C2-46FE-97D0-4B985A3F700F}"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1711390425"/>
      </p:ext>
    </p:extLst>
  </p:cSld>
  <p:clrMapOvr>
    <a:masterClrMapping/>
  </p:clrMapOvr>
  <p:transition>
    <p:sndAc>
      <p:stSnd>
        <p:snd r:embed="rId2" name="Tarda.wav"/>
      </p:stSnd>
    </p:sndAc>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63491" name="Rectangle 3"/>
          <p:cNvSpPr>
            <a:spLocks noGrp="1" noChangeArrowheads="1"/>
          </p:cNvSpPr>
          <p:nvPr>
            <p:ph type="ctrTitle"/>
          </p:nvPr>
        </p:nvSpPr>
        <p:spPr>
          <a:xfrm>
            <a:off x="685800" y="2819400"/>
            <a:ext cx="7772400" cy="1143000"/>
          </a:xfrm>
        </p:spPr>
        <p:txBody>
          <a:bodyPr/>
          <a:lstStyle/>
          <a:p>
            <a:pPr eaLnBrk="1" hangingPunct="1"/>
            <a:r>
              <a:rPr lang="en-GB" altLang="en-US" sz="8000" smtClean="0">
                <a:solidFill>
                  <a:schemeClr val="bg1"/>
                </a:solidFill>
                <a:latin typeface="Arial" charset="0"/>
              </a:rPr>
              <a:t>€1,000,000</a:t>
            </a:r>
            <a:endParaRPr lang="en-US" altLang="en-US" sz="8000" smtClean="0">
              <a:solidFill>
                <a:schemeClr val="bg1"/>
              </a:solidFill>
              <a:latin typeface="Arial" charset="0"/>
            </a:endParaRPr>
          </a:p>
        </p:txBody>
      </p:sp>
      <p:sp>
        <p:nvSpPr>
          <p:cNvPr id="63492"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63493"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A6A8C62A-E9A7-4A09-B988-4A4F3A367627}"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1278808564"/>
      </p:ext>
    </p:extLst>
  </p:cSld>
  <p:clrMapOvr>
    <a:masterClrMapping/>
  </p:clrMapOvr>
  <p:transition>
    <p:zoom/>
    <p:sndAc>
      <p:stSnd>
        <p:snd r:embed="rId2" name="cashreg.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fundamental principle of counting </a:t>
            </a:r>
            <a:endParaRPr lang="en-US" dirty="0"/>
          </a:p>
        </p:txBody>
      </p:sp>
      <p:sp>
        <p:nvSpPr>
          <p:cNvPr id="3" name="Content Placeholder 2"/>
          <p:cNvSpPr>
            <a:spLocks noGrp="1"/>
          </p:cNvSpPr>
          <p:nvPr>
            <p:ph idx="1"/>
          </p:nvPr>
        </p:nvSpPr>
        <p:spPr/>
        <p:txBody>
          <a:bodyPr/>
          <a:lstStyle/>
          <a:p>
            <a:r>
              <a:rPr lang="en-US" dirty="0" smtClean="0"/>
              <a:t>Can be extended to any number of events. </a:t>
            </a:r>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A new car comes in five different </a:t>
            </a:r>
            <a:r>
              <a:rPr lang="en-US" dirty="0" err="1" smtClean="0"/>
              <a:t>colours</a:t>
            </a:r>
            <a:r>
              <a:rPr lang="en-US" dirty="0" smtClean="0"/>
              <a:t> and four different engine sizes. How many different options are available?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Different </a:t>
            </a:r>
            <a:r>
              <a:rPr lang="en-US" dirty="0" err="1" smtClean="0"/>
              <a:t>colours</a:t>
            </a:r>
            <a:r>
              <a:rPr lang="en-US" dirty="0" smtClean="0"/>
              <a:t>: 5 possible outcomes</a:t>
            </a:r>
          </a:p>
          <a:p>
            <a:r>
              <a:rPr lang="en-US" dirty="0" smtClean="0"/>
              <a:t>Engine sizes: 4 possible outcomes</a:t>
            </a:r>
          </a:p>
          <a:p>
            <a:endParaRPr lang="en-US" dirty="0" smtClean="0"/>
          </a:p>
          <a:p>
            <a:r>
              <a:rPr lang="en-US" dirty="0" smtClean="0"/>
              <a:t>How many different options? </a:t>
            </a:r>
          </a:p>
          <a:p>
            <a:pPr>
              <a:buNone/>
            </a:pPr>
            <a:endParaRPr lang="en-US" dirty="0" smtClean="0"/>
          </a:p>
          <a:p>
            <a:pPr>
              <a:buNone/>
            </a:pPr>
            <a:r>
              <a:rPr lang="en-US" dirty="0" smtClean="0"/>
              <a:t> 5 X 4 = 20 different types of cars.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IE"/>
              <a:t>Two way tables</a:t>
            </a:r>
            <a:endParaRPr lang="en-GB"/>
          </a:p>
        </p:txBody>
      </p:sp>
      <p:sp>
        <p:nvSpPr>
          <p:cNvPr id="58371" name="Rectangle 3"/>
          <p:cNvSpPr>
            <a:spLocks noGrp="1" noChangeArrowheads="1"/>
          </p:cNvSpPr>
          <p:nvPr>
            <p:ph idx="1"/>
          </p:nvPr>
        </p:nvSpPr>
        <p:spPr/>
        <p:txBody>
          <a:bodyPr/>
          <a:lstStyle/>
          <a:p>
            <a:r>
              <a:rPr lang="en-IE"/>
              <a:t>What do you think a two way table is?</a:t>
            </a:r>
          </a:p>
          <a:p>
            <a:pPr>
              <a:buFont typeface="Wingdings" charset="2"/>
              <a:buNone/>
            </a:pPr>
            <a:endParaRPr lang="en-IE"/>
          </a:p>
          <a:p>
            <a:pPr>
              <a:buFont typeface="Wingdings" charset="2"/>
              <a:buNone/>
            </a:pP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GB"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Birth of probability</a:t>
            </a:r>
            <a:endParaRPr lang="en-GB"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TextBox 2"/>
          <p:cNvSpPr txBox="1"/>
          <p:nvPr/>
        </p:nvSpPr>
        <p:spPr>
          <a:xfrm>
            <a:off x="1619672" y="2132856"/>
            <a:ext cx="6624736" cy="4247317"/>
          </a:xfrm>
          <a:prstGeom prst="rect">
            <a:avLst/>
          </a:prstGeom>
          <a:noFill/>
        </p:spPr>
        <p:txBody>
          <a:bodyPr wrap="square" rtlCol="0">
            <a:spAutoFit/>
          </a:bodyPr>
          <a:lstStyle/>
          <a:p>
            <a:pPr>
              <a:buFont typeface="Arial" pitchFamily="34" charset="0"/>
              <a:buChar char="•"/>
            </a:pPr>
            <a:r>
              <a:rPr lang="en-GB" sz="2800" dirty="0" smtClean="0"/>
              <a:t>Pascal and Fermat </a:t>
            </a:r>
          </a:p>
          <a:p>
            <a:endParaRPr lang="en-GB" sz="2800" dirty="0" smtClean="0"/>
          </a:p>
          <a:p>
            <a:pPr>
              <a:buFont typeface="Arial" pitchFamily="34" charset="0"/>
              <a:buChar char="•"/>
            </a:pPr>
            <a:r>
              <a:rPr lang="en-GB" sz="2800" dirty="0" smtClean="0"/>
              <a:t>Two famous mathematicians</a:t>
            </a:r>
          </a:p>
          <a:p>
            <a:pPr>
              <a:buFont typeface="Arial" pitchFamily="34" charset="0"/>
              <a:buChar char="•"/>
            </a:pPr>
            <a:endParaRPr lang="en-GB" sz="2800" dirty="0" smtClean="0"/>
          </a:p>
          <a:p>
            <a:pPr>
              <a:buFont typeface="Arial" pitchFamily="34" charset="0"/>
              <a:buChar char="•"/>
            </a:pPr>
            <a:r>
              <a:rPr lang="en-GB" sz="2800" dirty="0" smtClean="0"/>
              <a:t>1654 corresponded to a game</a:t>
            </a:r>
          </a:p>
          <a:p>
            <a:pPr>
              <a:buFont typeface="Arial" pitchFamily="34" charset="0"/>
              <a:buChar char="•"/>
            </a:pPr>
            <a:endParaRPr lang="en-GB" sz="2800" dirty="0" smtClean="0"/>
          </a:p>
          <a:p>
            <a:pPr>
              <a:buFont typeface="Arial" pitchFamily="34" charset="0"/>
              <a:buChar char="•"/>
            </a:pPr>
            <a:r>
              <a:rPr lang="en-GB" sz="2800" dirty="0" smtClean="0"/>
              <a:t>It is called the problem of points</a:t>
            </a:r>
          </a:p>
          <a:p>
            <a:r>
              <a:rPr lang="en-GB" sz="2800" dirty="0" smtClean="0"/>
              <a:t> Two players in a game and they worked out mathematically which player would win</a:t>
            </a:r>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endParaRPr lang="en-GB"/>
          </a:p>
        </p:txBody>
      </p:sp>
      <p:sp>
        <p:nvSpPr>
          <p:cNvPr id="60419" name="Rectangle 3"/>
          <p:cNvSpPr>
            <a:spLocks noGrp="1" noChangeArrowheads="1"/>
          </p:cNvSpPr>
          <p:nvPr>
            <p:ph idx="1"/>
          </p:nvPr>
        </p:nvSpPr>
        <p:spPr/>
        <p:txBody>
          <a:bodyPr/>
          <a:lstStyle/>
          <a:p>
            <a:r>
              <a:rPr lang="en-IE"/>
              <a:t>How many events do you think there have to be in order to use a </a:t>
            </a:r>
            <a:r>
              <a:rPr lang="en-IE" b="1" u="sng"/>
              <a:t>two</a:t>
            </a:r>
            <a:r>
              <a:rPr lang="en-IE"/>
              <a:t> way table?</a:t>
            </a:r>
          </a:p>
          <a:p>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1644650" y="274638"/>
            <a:ext cx="7499350" cy="1143000"/>
          </a:xfrm>
          <a:solidFill>
            <a:srgbClr val="FFFF00"/>
          </a:solidFill>
          <a:ln>
            <a:solidFill>
              <a:schemeClr val="accent1"/>
            </a:solidFill>
          </a:ln>
        </p:spPr>
        <p:txBody>
          <a:bodyPr/>
          <a:lstStyle/>
          <a:p>
            <a:r>
              <a:rPr lang="en-GB"/>
              <a:t>Two-Way Tables</a:t>
            </a:r>
          </a:p>
        </p:txBody>
      </p:sp>
      <p:sp>
        <p:nvSpPr>
          <p:cNvPr id="7171" name="Rectangle 3"/>
          <p:cNvSpPr>
            <a:spLocks noGrp="1" noChangeArrowheads="1"/>
          </p:cNvSpPr>
          <p:nvPr>
            <p:ph type="body" idx="4294967295"/>
          </p:nvPr>
        </p:nvSpPr>
        <p:spPr>
          <a:xfrm>
            <a:off x="1644650" y="1447800"/>
            <a:ext cx="7499350" cy="4800600"/>
          </a:xfrm>
        </p:spPr>
        <p:txBody>
          <a:bodyPr/>
          <a:lstStyle/>
          <a:p>
            <a:pPr algn="ctr">
              <a:buFontTx/>
              <a:buNone/>
            </a:pPr>
            <a:r>
              <a:rPr lang="en-GB" u="sng"/>
              <a:t>What are they?</a:t>
            </a:r>
          </a:p>
          <a:p>
            <a:pPr algn="ctr">
              <a:buFontTx/>
              <a:buNone/>
            </a:pPr>
            <a:r>
              <a:rPr lang="en-GB"/>
              <a:t>Tables that show data and consider two different bits of information.</a:t>
            </a:r>
          </a:p>
          <a:p>
            <a:pPr algn="ctr">
              <a:buFontTx/>
              <a:buNone/>
            </a:pPr>
            <a:endParaRPr lang="en-GB"/>
          </a:p>
          <a:p>
            <a:pPr algn="ctr">
              <a:buFontTx/>
              <a:buNone/>
            </a:pPr>
            <a:r>
              <a:rPr lang="en-GB"/>
              <a:t>E.g. whether you are a girl or boy (1</a:t>
            </a:r>
            <a:r>
              <a:rPr lang="en-GB" baseline="30000"/>
              <a:t>st</a:t>
            </a:r>
            <a:r>
              <a:rPr lang="en-GB"/>
              <a:t> bit of info) and whether you have blond, brown or black hair (2</a:t>
            </a:r>
            <a:r>
              <a:rPr lang="en-GB" baseline="30000"/>
              <a:t>nd</a:t>
            </a:r>
            <a:r>
              <a:rPr lang="en-GB"/>
              <a:t> bit of info)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blinds(horizontal)">
                                      <p:cBhvr>
                                        <p:cTn id="7" dur="5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Effect transition="in" filter="blinds(horizontal)">
                                      <p:cBhvr>
                                        <p:cTn id="1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endParaRPr lang="en-GB"/>
          </a:p>
        </p:txBody>
      </p:sp>
      <p:sp>
        <p:nvSpPr>
          <p:cNvPr id="59395" name="Rectangle 3"/>
          <p:cNvSpPr>
            <a:spLocks noGrp="1" noChangeArrowheads="1"/>
          </p:cNvSpPr>
          <p:nvPr>
            <p:ph idx="1"/>
          </p:nvPr>
        </p:nvSpPr>
        <p:spPr/>
        <p:txBody>
          <a:bodyPr/>
          <a:lstStyle/>
          <a:p>
            <a:r>
              <a:rPr lang="en-IE" i="1"/>
              <a:t>A two way table is a much more convenient method of showing numerous possible outcomes</a:t>
            </a:r>
          </a:p>
          <a:p>
            <a:endParaRPr lang="en-IE" i="1"/>
          </a:p>
          <a:p>
            <a:endParaRPr lang="en-IE"/>
          </a:p>
          <a:p>
            <a:pPr>
              <a:buFont typeface="Wingdings" charset="2"/>
              <a:buNone/>
            </a:pPr>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644650" y="274638"/>
            <a:ext cx="7499350" cy="1143000"/>
          </a:xfrm>
        </p:spPr>
        <p:txBody>
          <a:bodyPr>
            <a:normAutofit fontScale="90000"/>
          </a:bodyPr>
          <a:lstStyle/>
          <a:p>
            <a:pPr eaLnBrk="1" hangingPunct="1"/>
            <a:r>
              <a:rPr lang="en-US" sz="4000"/>
              <a:t>A coin is tossed and a spinner is spun. List all possible outcomes using a two way table.</a:t>
            </a:r>
          </a:p>
        </p:txBody>
      </p:sp>
      <p:sp>
        <p:nvSpPr>
          <p:cNvPr id="66563" name="Rectangle 3"/>
          <p:cNvSpPr>
            <a:spLocks noGrp="1" noChangeArrowheads="1"/>
          </p:cNvSpPr>
          <p:nvPr>
            <p:ph type="body" idx="4294967295"/>
          </p:nvPr>
        </p:nvSpPr>
        <p:spPr>
          <a:xfrm>
            <a:off x="0" y="1981200"/>
            <a:ext cx="8229600" cy="4616450"/>
          </a:xfrm>
        </p:spPr>
        <p:txBody>
          <a:bodyPr/>
          <a:lstStyle/>
          <a:p>
            <a:pPr eaLnBrk="1" hangingPunct="1"/>
            <a:endParaRPr lang="en-IE"/>
          </a:p>
          <a:p>
            <a:pPr eaLnBrk="1" hangingPunct="1"/>
            <a:endParaRPr lang="en-GB"/>
          </a:p>
        </p:txBody>
      </p:sp>
      <p:pic>
        <p:nvPicPr>
          <p:cNvPr id="66564" name="Picture 4" descr="nkmvnk"/>
          <p:cNvPicPr>
            <a:picLocks noChangeAspect="1" noChangeArrowheads="1"/>
          </p:cNvPicPr>
          <p:nvPr/>
        </p:nvPicPr>
        <p:blipFill>
          <a:blip r:embed="rId2"/>
          <a:srcRect/>
          <a:stretch>
            <a:fillRect/>
          </a:stretch>
        </p:blipFill>
        <p:spPr bwMode="auto">
          <a:xfrm>
            <a:off x="4572000" y="2420938"/>
            <a:ext cx="3816350" cy="3517900"/>
          </a:xfrm>
          <a:prstGeom prst="rect">
            <a:avLst/>
          </a:prstGeom>
          <a:noFill/>
          <a:ln w="9525">
            <a:noFill/>
            <a:miter lim="800000"/>
            <a:headEnd/>
            <a:tailEnd/>
          </a:ln>
        </p:spPr>
      </p:pic>
      <p:pic>
        <p:nvPicPr>
          <p:cNvPr id="66565" name="Picture 6" descr="hnbxh"/>
          <p:cNvPicPr>
            <a:picLocks noChangeAspect="1" noChangeArrowheads="1"/>
          </p:cNvPicPr>
          <p:nvPr/>
        </p:nvPicPr>
        <p:blipFill>
          <a:blip r:embed="rId3"/>
          <a:srcRect/>
          <a:stretch>
            <a:fillRect/>
          </a:stretch>
        </p:blipFill>
        <p:spPr bwMode="auto">
          <a:xfrm>
            <a:off x="1116013" y="2997200"/>
            <a:ext cx="2303462" cy="230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endParaRPr lang="en-GB"/>
          </a:p>
        </p:txBody>
      </p:sp>
      <p:sp>
        <p:nvSpPr>
          <p:cNvPr id="67587" name="Rectangle 3"/>
          <p:cNvSpPr>
            <a:spLocks noGrp="1" noChangeArrowheads="1"/>
          </p:cNvSpPr>
          <p:nvPr>
            <p:ph idx="1"/>
          </p:nvPr>
        </p:nvSpPr>
        <p:spPr/>
        <p:txBody>
          <a:bodyPr/>
          <a:lstStyle/>
          <a:p>
            <a:r>
              <a:rPr lang="en-IE"/>
              <a:t>Two dice are thrown. List all possible outcomes using a two way table.</a:t>
            </a:r>
          </a:p>
          <a:p>
            <a:endParaRPr lang="en-IE"/>
          </a:p>
          <a:p>
            <a:r>
              <a:rPr lang="en-IE"/>
              <a:t>How many outcomes are there?</a:t>
            </a: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IE"/>
              <a:t>Question</a:t>
            </a:r>
            <a:endParaRPr lang="en-GB"/>
          </a:p>
        </p:txBody>
      </p:sp>
      <p:sp>
        <p:nvSpPr>
          <p:cNvPr id="70659" name="Rectangle 3"/>
          <p:cNvSpPr>
            <a:spLocks noGrp="1" noChangeArrowheads="1"/>
          </p:cNvSpPr>
          <p:nvPr>
            <p:ph idx="1"/>
          </p:nvPr>
        </p:nvSpPr>
        <p:spPr/>
        <p:txBody>
          <a:bodyPr/>
          <a:lstStyle/>
          <a:p>
            <a:r>
              <a:rPr lang="en-IE"/>
              <a:t>A euro coin and a dice is rolled. list all possible outcomes using a two way table.</a:t>
            </a:r>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IE"/>
              <a:t>Question </a:t>
            </a:r>
            <a:endParaRPr lang="en-GB"/>
          </a:p>
        </p:txBody>
      </p:sp>
      <p:sp>
        <p:nvSpPr>
          <p:cNvPr id="55299" name="Rectangle 3"/>
          <p:cNvSpPr>
            <a:spLocks noGrp="1" noChangeArrowheads="1"/>
          </p:cNvSpPr>
          <p:nvPr>
            <p:ph idx="1"/>
          </p:nvPr>
        </p:nvSpPr>
        <p:spPr/>
        <p:txBody>
          <a:bodyPr/>
          <a:lstStyle/>
          <a:p>
            <a:r>
              <a:rPr lang="en-GB"/>
              <a:t>Liverpool FC have decided to change their away jersey for the nest years 2013/2014 season. The club have a choice of a green, grey, or white </a:t>
            </a:r>
            <a:r>
              <a:rPr lang="en-GB" b="1"/>
              <a:t>jersey </a:t>
            </a:r>
            <a:r>
              <a:rPr lang="en-GB"/>
              <a:t>and  red or yellow </a:t>
            </a:r>
            <a:r>
              <a:rPr lang="en-GB" b="1"/>
              <a:t>shorts</a:t>
            </a:r>
            <a:r>
              <a:rPr lang="en-GB"/>
              <a:t>. List all the possible colours the kit could be using a two way table.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IE"/>
              <a:t>Question </a:t>
            </a:r>
            <a:endParaRPr lang="en-GB"/>
          </a:p>
        </p:txBody>
      </p:sp>
      <p:sp>
        <p:nvSpPr>
          <p:cNvPr id="63491" name="Rectangle 3"/>
          <p:cNvSpPr>
            <a:spLocks noGrp="1" noChangeArrowheads="1"/>
          </p:cNvSpPr>
          <p:nvPr>
            <p:ph idx="1"/>
          </p:nvPr>
        </p:nvSpPr>
        <p:spPr>
          <a:xfrm>
            <a:off x="457200" y="1981200"/>
            <a:ext cx="8229600" cy="4616450"/>
          </a:xfrm>
        </p:spPr>
        <p:txBody>
          <a:bodyPr/>
          <a:lstStyle/>
          <a:p>
            <a:pPr marL="609600" indent="-609600"/>
            <a:r>
              <a:rPr lang="en-IE"/>
              <a:t>A red and a blue die are thrown and the scores are added. List all possible outcomes using a two way table.</a:t>
            </a:r>
          </a:p>
          <a:p>
            <a:pPr marL="609600" indent="-609600">
              <a:buFont typeface="Wingdings" charset="2"/>
              <a:buAutoNum type="arabicPeriod"/>
            </a:pPr>
            <a:r>
              <a:rPr lang="en-IE"/>
              <a:t>How many outcomes are there?</a:t>
            </a:r>
          </a:p>
          <a:p>
            <a:pPr marL="609600" indent="-609600">
              <a:buFont typeface="Wingdings" charset="2"/>
              <a:buAutoNum type="arabicPeriod"/>
            </a:pPr>
            <a:r>
              <a:rPr lang="en-IE"/>
              <a:t>How many outcomes add up to 6?</a:t>
            </a:r>
          </a:p>
          <a:p>
            <a:pPr marL="609600" indent="-609600">
              <a:buFont typeface="Wingdings" charset="2"/>
              <a:buAutoNum type="arabicPeriod"/>
            </a:pPr>
            <a:r>
              <a:rPr lang="en-IE"/>
              <a:t>List how many ways a  score of 10 can be obtained?</a:t>
            </a:r>
          </a:p>
          <a:p>
            <a:pPr marL="609600" indent="-609600">
              <a:buFont typeface="Wingdings" charset="2"/>
              <a:buAutoNum type="arabicPeriod"/>
            </a:pPr>
            <a:r>
              <a:rPr lang="en-IE"/>
              <a:t>What is lowest possible score?</a:t>
            </a:r>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IE"/>
              <a:t>Question </a:t>
            </a:r>
            <a:endParaRPr lang="en-GB"/>
          </a:p>
        </p:txBody>
      </p:sp>
      <p:sp>
        <p:nvSpPr>
          <p:cNvPr id="56323" name="Rectangle 3"/>
          <p:cNvSpPr>
            <a:spLocks noGrp="1" noChangeArrowheads="1"/>
          </p:cNvSpPr>
          <p:nvPr>
            <p:ph idx="1"/>
          </p:nvPr>
        </p:nvSpPr>
        <p:spPr/>
        <p:txBody>
          <a:bodyPr/>
          <a:lstStyle/>
          <a:p>
            <a:pPr marL="533400" indent="-533400">
              <a:lnSpc>
                <a:spcPct val="90000"/>
              </a:lnSpc>
            </a:pPr>
            <a:r>
              <a:rPr lang="en-IE"/>
              <a:t>Two dice are thrown, a score is obtained by subtracting the lower number from the higher number. Construct a two way table and answer the following questions:</a:t>
            </a:r>
          </a:p>
          <a:p>
            <a:pPr marL="533400" indent="-533400">
              <a:lnSpc>
                <a:spcPct val="90000"/>
              </a:lnSpc>
              <a:buFont typeface="Wingdings" charset="2"/>
              <a:buAutoNum type="arabicPeriod"/>
            </a:pPr>
            <a:r>
              <a:rPr lang="en-IE"/>
              <a:t>What is the most common outcome?</a:t>
            </a:r>
          </a:p>
          <a:p>
            <a:pPr marL="533400" indent="-533400">
              <a:lnSpc>
                <a:spcPct val="90000"/>
              </a:lnSpc>
              <a:buFont typeface="Wingdings" charset="2"/>
              <a:buAutoNum type="arabicPeriod"/>
            </a:pPr>
            <a:r>
              <a:rPr lang="en-IE"/>
              <a:t>What is the least common outcome?</a:t>
            </a:r>
          </a:p>
          <a:p>
            <a:pPr marL="533400" indent="-533400">
              <a:lnSpc>
                <a:spcPct val="90000"/>
              </a:lnSpc>
              <a:buFont typeface="Wingdings" charset="2"/>
              <a:buAutoNum type="arabicPeriod"/>
            </a:pPr>
            <a:r>
              <a:rPr lang="en-IE"/>
              <a:t>How many outcomes total to an odd number?</a:t>
            </a:r>
          </a:p>
          <a:p>
            <a:pPr marL="533400" indent="-533400">
              <a:lnSpc>
                <a:spcPct val="90000"/>
              </a:lnSpc>
            </a:pPr>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4"/>
          <p:cNvSpPr txBox="1">
            <a:spLocks noChangeArrowheads="1"/>
          </p:cNvSpPr>
          <p:nvPr/>
        </p:nvSpPr>
        <p:spPr bwMode="auto">
          <a:xfrm>
            <a:off x="0" y="188913"/>
            <a:ext cx="5003800" cy="1338262"/>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GB" b="1" u="sng">
                <a:latin typeface="Calibri" charset="0"/>
              </a:rPr>
              <a:t>Question One</a:t>
            </a:r>
          </a:p>
          <a:p>
            <a:pPr eaLnBrk="1" hangingPunct="1">
              <a:spcBef>
                <a:spcPct val="50000"/>
              </a:spcBef>
            </a:pPr>
            <a:r>
              <a:rPr lang="en-GB">
                <a:latin typeface="Calibri" charset="0"/>
              </a:rPr>
              <a:t>People leaving a football match were asked which team they supported and if they were happy or unhappy.</a:t>
            </a:r>
          </a:p>
        </p:txBody>
      </p:sp>
      <p:graphicFrame>
        <p:nvGraphicFramePr>
          <p:cNvPr id="12341" name="Group 53"/>
          <p:cNvGraphicFramePr>
            <a:graphicFrameLocks noGrp="1"/>
          </p:cNvGraphicFramePr>
          <p:nvPr>
            <p:ph sz="half" idx="4294967295"/>
          </p:nvPr>
        </p:nvGraphicFramePr>
        <p:xfrm>
          <a:off x="5105400" y="260350"/>
          <a:ext cx="4038600" cy="1411923"/>
        </p:xfrm>
        <a:graphic>
          <a:graphicData uri="http://schemas.openxmlformats.org/drawingml/2006/table">
            <a:tbl>
              <a:tblPr/>
              <a:tblGrid>
                <a:gridCol w="1346200"/>
                <a:gridCol w="1346200"/>
                <a:gridCol w="1346200"/>
              </a:tblGrid>
              <a:tr h="44767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endParaRPr kumimoji="0" lang="en-GB"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a:ln>
                            <a:noFill/>
                          </a:ln>
                          <a:solidFill>
                            <a:schemeClr val="tx1"/>
                          </a:solidFill>
                          <a:effectLst/>
                          <a:latin typeface="Arial" charset="0"/>
                        </a:rPr>
                        <a:t>Man. Utd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a:ln>
                            <a:noFill/>
                          </a:ln>
                          <a:solidFill>
                            <a:schemeClr val="tx1"/>
                          </a:solidFill>
                          <a:effectLst/>
                          <a:latin typeface="Arial" charset="0"/>
                        </a:rPr>
                        <a:t>Chelsea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a:ln>
                            <a:noFill/>
                          </a:ln>
                          <a:solidFill>
                            <a:schemeClr val="tx1"/>
                          </a:solidFill>
                          <a:effectLst/>
                          <a:latin typeface="Arial" charset="0"/>
                        </a:rPr>
                        <a:t>Happy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a:ln>
                            <a:noFill/>
                          </a:ln>
                          <a:solidFill>
                            <a:schemeClr val="tx1"/>
                          </a:solidFill>
                          <a:effectLst/>
                          <a:latin typeface="Arial" charset="0"/>
                        </a:rPr>
                        <a:t>Unhappy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346" name="Group 58"/>
          <p:cNvGraphicFramePr>
            <a:graphicFrameLocks noGrp="1"/>
          </p:cNvGraphicFramePr>
          <p:nvPr>
            <p:ph sz="half" idx="4294967295"/>
          </p:nvPr>
        </p:nvGraphicFramePr>
        <p:xfrm>
          <a:off x="5105400" y="3644900"/>
          <a:ext cx="4038600" cy="1557655"/>
        </p:xfrm>
        <a:graphic>
          <a:graphicData uri="http://schemas.openxmlformats.org/drawingml/2006/table">
            <a:tbl>
              <a:tblPr/>
              <a:tblGrid>
                <a:gridCol w="1346200"/>
                <a:gridCol w="1346200"/>
                <a:gridCol w="1346200"/>
              </a:tblGrid>
              <a:tr h="3762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endParaRPr kumimoji="0" lang="en-GB" sz="20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a:ln>
                            <a:noFill/>
                          </a:ln>
                          <a:solidFill>
                            <a:schemeClr val="tx1"/>
                          </a:solidFill>
                          <a:effectLst/>
                          <a:latin typeface="Arial" charset="0"/>
                        </a:rPr>
                        <a:t>Dvd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a:ln>
                            <a:noFill/>
                          </a:ln>
                          <a:solidFill>
                            <a:schemeClr val="tx1"/>
                          </a:solidFill>
                          <a:effectLst/>
                          <a:latin typeface="Arial" charset="0"/>
                        </a:rPr>
                        <a:t>No Dvd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a:ln>
                            <a:noFill/>
                          </a:ln>
                          <a:solidFill>
                            <a:schemeClr val="tx1"/>
                          </a:solidFill>
                          <a:effectLst/>
                          <a:latin typeface="Arial" charset="0"/>
                        </a:rPr>
                        <a:t>Computer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a:ln>
                            <a:noFill/>
                          </a:ln>
                          <a:solidFill>
                            <a:schemeClr val="tx1"/>
                          </a:solidFill>
                          <a:effectLst/>
                          <a:latin typeface="Arial" charset="0"/>
                        </a:rPr>
                        <a:t>No Computer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8629" name="Text Box 29"/>
          <p:cNvSpPr txBox="1">
            <a:spLocks noChangeArrowheads="1"/>
          </p:cNvSpPr>
          <p:nvPr/>
        </p:nvSpPr>
        <p:spPr bwMode="auto">
          <a:xfrm>
            <a:off x="179388" y="1752600"/>
            <a:ext cx="8064500" cy="1604963"/>
          </a:xfrm>
          <a:prstGeom prst="rect">
            <a:avLst/>
          </a:prstGeom>
          <a:noFill/>
          <a:ln w="9525">
            <a:noFill/>
            <a:miter lim="800000"/>
            <a:headEnd/>
            <a:tailEnd/>
          </a:ln>
        </p:spPr>
        <p:txBody>
          <a:bodyPr>
            <a:prstTxWarp prst="textNoShape">
              <a:avLst/>
            </a:prstTxWarp>
            <a:spAutoFit/>
          </a:bodyPr>
          <a:lstStyle/>
          <a:p>
            <a:pPr marL="342900" indent="-342900" eaLnBrk="1" hangingPunct="1">
              <a:spcBef>
                <a:spcPct val="50000"/>
              </a:spcBef>
              <a:buFontTx/>
              <a:buAutoNum type="alphaLcParenR"/>
            </a:pPr>
            <a:r>
              <a:rPr lang="en-GB">
                <a:latin typeface="Calibri" charset="0"/>
              </a:rPr>
              <a:t>How many Man. Utd supporters were happy?</a:t>
            </a:r>
          </a:p>
          <a:p>
            <a:pPr marL="342900" indent="-342900" eaLnBrk="1" hangingPunct="1">
              <a:spcBef>
                <a:spcPct val="50000"/>
              </a:spcBef>
              <a:buFontTx/>
              <a:buAutoNum type="alphaLcParenR"/>
            </a:pPr>
            <a:r>
              <a:rPr lang="en-GB">
                <a:latin typeface="Calibri" charset="0"/>
              </a:rPr>
              <a:t>How many Chelsea supporters were asked the question?</a:t>
            </a:r>
          </a:p>
          <a:p>
            <a:pPr marL="342900" indent="-342900" eaLnBrk="1" hangingPunct="1">
              <a:spcBef>
                <a:spcPct val="50000"/>
              </a:spcBef>
              <a:buFontTx/>
              <a:buAutoNum type="alphaLcParenR"/>
            </a:pPr>
            <a:r>
              <a:rPr lang="en-GB">
                <a:latin typeface="Calibri" charset="0"/>
              </a:rPr>
              <a:t>How many people were asked the question in total?</a:t>
            </a:r>
          </a:p>
          <a:p>
            <a:pPr marL="342900" indent="-342900" eaLnBrk="1" hangingPunct="1">
              <a:spcBef>
                <a:spcPct val="50000"/>
              </a:spcBef>
              <a:buFontTx/>
              <a:buAutoNum type="alphaLcParenR"/>
            </a:pPr>
            <a:r>
              <a:rPr lang="en-GB">
                <a:latin typeface="Calibri" charset="0"/>
              </a:rPr>
              <a:t>Who do you think won the football match?</a:t>
            </a:r>
          </a:p>
        </p:txBody>
      </p:sp>
      <p:sp>
        <p:nvSpPr>
          <p:cNvPr id="68630" name="Text Box 30"/>
          <p:cNvSpPr txBox="1">
            <a:spLocks noChangeArrowheads="1"/>
          </p:cNvSpPr>
          <p:nvPr/>
        </p:nvSpPr>
        <p:spPr bwMode="auto">
          <a:xfrm>
            <a:off x="5416550" y="207963"/>
            <a:ext cx="184150" cy="366712"/>
          </a:xfrm>
          <a:prstGeom prst="rect">
            <a:avLst/>
          </a:prstGeom>
          <a:noFill/>
          <a:ln w="9525">
            <a:noFill/>
            <a:miter lim="800000"/>
            <a:headEnd/>
            <a:tailEnd/>
          </a:ln>
        </p:spPr>
        <p:txBody>
          <a:bodyPr wrap="none">
            <a:prstTxWarp prst="textNoShape">
              <a:avLst/>
            </a:prstTxWarp>
            <a:spAutoFit/>
          </a:bodyPr>
          <a:lstStyle/>
          <a:p>
            <a:pPr eaLnBrk="1" hangingPunct="1"/>
            <a:endParaRPr lang="en-GB">
              <a:latin typeface="Calibri" charset="0"/>
            </a:endParaRPr>
          </a:p>
        </p:txBody>
      </p:sp>
      <p:sp>
        <p:nvSpPr>
          <p:cNvPr id="68631" name="Text Box 31"/>
          <p:cNvSpPr txBox="1">
            <a:spLocks noChangeArrowheads="1"/>
          </p:cNvSpPr>
          <p:nvPr/>
        </p:nvSpPr>
        <p:spPr bwMode="auto">
          <a:xfrm>
            <a:off x="0" y="3716338"/>
            <a:ext cx="5076825" cy="1062037"/>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GB" b="1" u="sng">
                <a:latin typeface="Calibri" charset="0"/>
              </a:rPr>
              <a:t>Question Two</a:t>
            </a:r>
          </a:p>
          <a:p>
            <a:pPr eaLnBrk="1" hangingPunct="1">
              <a:spcBef>
                <a:spcPct val="50000"/>
              </a:spcBef>
            </a:pPr>
            <a:r>
              <a:rPr lang="en-GB">
                <a:latin typeface="Calibri" charset="0"/>
              </a:rPr>
              <a:t>The pupils in a class conducted a survey to see who had a computer at home and who had a DVD player.</a:t>
            </a:r>
            <a:endParaRPr lang="en-GB" u="sng">
              <a:latin typeface="Calibri" charset="0"/>
            </a:endParaRPr>
          </a:p>
        </p:txBody>
      </p:sp>
      <p:sp>
        <p:nvSpPr>
          <p:cNvPr id="68650" name="Text Box 59"/>
          <p:cNvSpPr txBox="1">
            <a:spLocks noChangeArrowheads="1"/>
          </p:cNvSpPr>
          <p:nvPr/>
        </p:nvSpPr>
        <p:spPr bwMode="auto">
          <a:xfrm>
            <a:off x="177800" y="5373688"/>
            <a:ext cx="8497888" cy="1192212"/>
          </a:xfrm>
          <a:prstGeom prst="rect">
            <a:avLst/>
          </a:prstGeom>
          <a:noFill/>
          <a:ln w="9525">
            <a:noFill/>
            <a:miter lim="800000"/>
            <a:headEnd/>
            <a:tailEnd/>
          </a:ln>
        </p:spPr>
        <p:txBody>
          <a:bodyPr>
            <a:prstTxWarp prst="textNoShape">
              <a:avLst/>
            </a:prstTxWarp>
            <a:spAutoFit/>
          </a:bodyPr>
          <a:lstStyle/>
          <a:p>
            <a:pPr marL="342900" indent="-342900" eaLnBrk="1" hangingPunct="1">
              <a:spcBef>
                <a:spcPct val="50000"/>
              </a:spcBef>
              <a:buFontTx/>
              <a:buAutoNum type="alphaLcParenR"/>
            </a:pPr>
            <a:r>
              <a:rPr lang="en-GB">
                <a:latin typeface="Calibri" charset="0"/>
              </a:rPr>
              <a:t>How many pupils did not have a dvd player at home?</a:t>
            </a:r>
          </a:p>
          <a:p>
            <a:pPr marL="342900" indent="-342900" eaLnBrk="1" hangingPunct="1">
              <a:spcBef>
                <a:spcPct val="50000"/>
              </a:spcBef>
              <a:buFontTx/>
              <a:buAutoNum type="alphaLcParenR"/>
            </a:pPr>
            <a:r>
              <a:rPr lang="en-GB">
                <a:latin typeface="Calibri" charset="0"/>
              </a:rPr>
              <a:t>How many pupils had neither item?</a:t>
            </a:r>
          </a:p>
          <a:p>
            <a:pPr marL="342900" indent="-342900" eaLnBrk="1" hangingPunct="1">
              <a:spcBef>
                <a:spcPct val="50000"/>
              </a:spcBef>
              <a:buFontTx/>
              <a:buAutoNum type="alphaLcParenR"/>
            </a:pPr>
            <a:r>
              <a:rPr lang="en-GB">
                <a:latin typeface="Calibri" charset="0"/>
              </a:rPr>
              <a:t>How many pupils were there in the class?</a:t>
            </a:r>
          </a:p>
        </p:txBody>
      </p:sp>
      <p:cxnSp>
        <p:nvCxnSpPr>
          <p:cNvPr id="10" name="Straight Connector 9"/>
          <p:cNvCxnSpPr/>
          <p:nvPr/>
        </p:nvCxnSpPr>
        <p:spPr>
          <a:xfrm>
            <a:off x="0" y="3500438"/>
            <a:ext cx="9144000" cy="0"/>
          </a:xfrm>
          <a:prstGeom prst="line">
            <a:avLst/>
          </a:prstGeom>
          <a:ln w="63500">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GB"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tencil" charset="0"/>
              </a:rPr>
              <a:t>What is probability?</a:t>
            </a:r>
            <a:r>
              <a:rPr lang="en-IE"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r>
            <a:br>
              <a:rPr lang="en-IE"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br>
            <a:endParaRPr lang="en-US" dirty="0">
              <a:solidFill>
                <a:schemeClr val="bg1"/>
              </a:solidFill>
              <a:latin typeface="Stencil" charset="0"/>
            </a:endParaRPr>
          </a:p>
        </p:txBody>
      </p:sp>
      <p:sp>
        <p:nvSpPr>
          <p:cNvPr id="17411" name="Rectangle 3"/>
          <p:cNvSpPr>
            <a:spLocks noGrp="1" noChangeArrowheads="1"/>
          </p:cNvSpPr>
          <p:nvPr>
            <p:ph idx="1"/>
          </p:nvPr>
        </p:nvSpPr>
        <p:spPr>
          <a:xfrm>
            <a:off x="457200" y="1600200"/>
            <a:ext cx="8229600" cy="3268663"/>
          </a:xfrm>
        </p:spPr>
        <p:txBody>
          <a:bodyPr>
            <a:normAutofit/>
          </a:bodyPr>
          <a:lstStyle/>
          <a:p>
            <a:pPr>
              <a:buNone/>
            </a:pPr>
            <a:r>
              <a:rPr lang="en-IE" sz="4400" dirty="0" smtClean="0">
                <a:solidFill>
                  <a:schemeClr val="tx1"/>
                </a:solidFill>
              </a:rPr>
              <a:t>What </a:t>
            </a:r>
            <a:r>
              <a:rPr lang="en-IE" sz="4400" dirty="0">
                <a:solidFill>
                  <a:schemeClr val="tx1"/>
                </a:solidFill>
              </a:rPr>
              <a:t>words do you associate with probability?</a:t>
            </a:r>
            <a:endParaRPr lang="en-US" sz="4400" dirty="0">
              <a:solidFill>
                <a:schemeClr val="tx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endParaRPr lang="en-IE" dirty="0">
              <a:solidFill>
                <a:schemeClr val="bg1"/>
              </a:solidFill>
            </a:endParaRPr>
          </a:p>
          <a:p>
            <a:endParaRPr lang="en-GB"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1613" y="1264431"/>
            <a:ext cx="8305800" cy="1981200"/>
          </a:xfrm>
        </p:spPr>
        <p:txBody>
          <a:bodyPr>
            <a:normAutofit/>
          </a:bodyPr>
          <a:lstStyle/>
          <a:p>
            <a:r>
              <a:rPr lang="en-US" sz="6600" dirty="0"/>
              <a:t>P</a:t>
            </a:r>
            <a:r>
              <a:rPr lang="en-US" sz="6600" b="1" dirty="0" smtClean="0"/>
              <a:t>robability 2</a:t>
            </a:r>
            <a:endParaRPr lang="en-US" sz="6600" b="1" dirty="0"/>
          </a:p>
        </p:txBody>
      </p:sp>
      <p:pic>
        <p:nvPicPr>
          <p:cNvPr id="1026" name="Picture 2" descr="C:\Documents and Settings\User\Local Settings\Temporary Internet Files\Content.IE5\BXTJFUSV\MC900434806[1].png"/>
          <p:cNvPicPr>
            <a:picLocks noChangeAspect="1" noChangeArrowheads="1"/>
          </p:cNvPicPr>
          <p:nvPr/>
        </p:nvPicPr>
        <p:blipFill>
          <a:blip r:embed="rId3" cstate="print"/>
          <a:srcRect/>
          <a:stretch>
            <a:fillRect/>
          </a:stretch>
        </p:blipFill>
        <p:spPr bwMode="auto">
          <a:xfrm>
            <a:off x="6959193" y="4842804"/>
            <a:ext cx="1828572" cy="1828572"/>
          </a:xfrm>
          <a:prstGeom prst="rect">
            <a:avLst/>
          </a:prstGeom>
          <a:noFill/>
        </p:spPr>
      </p:pic>
      <p:pic>
        <p:nvPicPr>
          <p:cNvPr id="1028" name="Picture 4" descr="C:\Documents and Settings\User\Local Settings\Temporary Internet Files\Content.IE5\2E4RSY3I\MP900309450[1].jpg"/>
          <p:cNvPicPr>
            <a:picLocks noChangeAspect="1" noChangeArrowheads="1"/>
          </p:cNvPicPr>
          <p:nvPr/>
        </p:nvPicPr>
        <p:blipFill>
          <a:blip r:embed="rId4" cstate="print"/>
          <a:srcRect/>
          <a:stretch>
            <a:fillRect/>
          </a:stretch>
        </p:blipFill>
        <p:spPr bwMode="auto">
          <a:xfrm>
            <a:off x="-58494" y="2306519"/>
            <a:ext cx="2444496" cy="3657600"/>
          </a:xfrm>
          <a:prstGeom prst="rect">
            <a:avLst/>
          </a:prstGeom>
          <a:noFill/>
        </p:spPr>
      </p:pic>
      <p:pic>
        <p:nvPicPr>
          <p:cNvPr id="1030" name="Picture 6" descr="C:\Documents and Settings\User\Local Settings\Temporary Internet Files\Content.IE5\ZGF3CV14\MM900041077[1].gif"/>
          <p:cNvPicPr>
            <a:picLocks noChangeAspect="1" noChangeArrowheads="1" noCrop="1"/>
          </p:cNvPicPr>
          <p:nvPr/>
        </p:nvPicPr>
        <p:blipFill>
          <a:blip r:embed="rId5" cstate="print"/>
          <a:srcRect/>
          <a:stretch>
            <a:fillRect/>
          </a:stretch>
        </p:blipFill>
        <p:spPr bwMode="auto">
          <a:xfrm>
            <a:off x="4046858" y="590534"/>
            <a:ext cx="1028700" cy="1104900"/>
          </a:xfrm>
          <a:prstGeom prst="rect">
            <a:avLst/>
          </a:prstGeom>
          <a:noFill/>
        </p:spPr>
      </p:pic>
      <p:pic>
        <p:nvPicPr>
          <p:cNvPr id="1034" name="Picture 10" descr="C:\Documents and Settings\User\Local Settings\Temporary Internet Files\Content.IE5\UVU3VEPI\MC900432143[1].wmf"/>
          <p:cNvPicPr>
            <a:picLocks noChangeAspect="1" noChangeArrowheads="1"/>
          </p:cNvPicPr>
          <p:nvPr/>
        </p:nvPicPr>
        <p:blipFill>
          <a:blip r:embed="rId6" cstate="print"/>
          <a:srcRect/>
          <a:stretch>
            <a:fillRect/>
          </a:stretch>
        </p:blipFill>
        <p:spPr bwMode="auto">
          <a:xfrm>
            <a:off x="4121470" y="4733811"/>
            <a:ext cx="1908175" cy="1895475"/>
          </a:xfrm>
          <a:prstGeom prst="rect">
            <a:avLst/>
          </a:prstGeom>
          <a:noFill/>
        </p:spPr>
      </p:pic>
      <p:pic>
        <p:nvPicPr>
          <p:cNvPr id="1035" name="Picture 11" descr="C:\Documents and Settings\User\Local Settings\Temporary Internet Files\Content.IE5\2E4RSY3I\MC900441703[1].png"/>
          <p:cNvPicPr>
            <a:picLocks noChangeAspect="1" noChangeArrowheads="1"/>
          </p:cNvPicPr>
          <p:nvPr/>
        </p:nvPicPr>
        <p:blipFill>
          <a:blip r:embed="rId7" cstate="print"/>
          <a:srcRect/>
          <a:stretch>
            <a:fillRect/>
          </a:stretch>
        </p:blipFill>
        <p:spPr bwMode="auto">
          <a:xfrm>
            <a:off x="857224" y="500042"/>
            <a:ext cx="1528778" cy="1528778"/>
          </a:xfrm>
          <a:prstGeom prst="rect">
            <a:avLst/>
          </a:prstGeom>
          <a:noFill/>
        </p:spPr>
      </p:pic>
      <p:sp>
        <p:nvSpPr>
          <p:cNvPr id="4" name="Date Placeholder 3"/>
          <p:cNvSpPr>
            <a:spLocks noGrp="1"/>
          </p:cNvSpPr>
          <p:nvPr>
            <p:ph type="dt" sz="half" idx="10"/>
          </p:nvPr>
        </p:nvSpPr>
        <p:spPr/>
        <p:txBody>
          <a:bodyPr/>
          <a:lstStyle/>
          <a:p>
            <a:fld id="{688C8F7A-AE80-4DA3-9475-F1316B99D569}" type="datetime6">
              <a:rPr lang="en-US" smtClean="0"/>
              <a:pPr/>
              <a:t>May 15</a:t>
            </a:fld>
            <a:endParaRPr lang="en-US" dirty="0">
              <a:solidFill>
                <a:srgbClr val="FFFFFF"/>
              </a:solidFill>
            </a:endParaRPr>
          </a:p>
        </p:txBody>
      </p:sp>
      <p:sp>
        <p:nvSpPr>
          <p:cNvPr id="5" name="Subtitle 4"/>
          <p:cNvSpPr>
            <a:spLocks noGrp="1"/>
          </p:cNvSpPr>
          <p:nvPr>
            <p:ph type="subTitle" idx="1"/>
          </p:nvPr>
        </p:nvSpPr>
        <p:spPr/>
        <p:txBody>
          <a:bodyPr/>
          <a:lstStyle/>
          <a:p>
            <a:endParaRPr lang="en-IE"/>
          </a:p>
        </p:txBody>
      </p:sp>
    </p:spTree>
    <p:extLst>
      <p:ext uri="{BB962C8B-B14F-4D97-AF65-F5344CB8AC3E}">
        <p14:creationId xmlns:p14="http://schemas.microsoft.com/office/powerpoint/2010/main" val="1817373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RECAP</a:t>
            </a:r>
            <a:endParaRPr lang="en-US" dirty="0"/>
          </a:p>
        </p:txBody>
      </p:sp>
      <p:sp>
        <p:nvSpPr>
          <p:cNvPr id="3" name="Content Placeholder 2"/>
          <p:cNvSpPr>
            <a:spLocks noGrp="1"/>
          </p:cNvSpPr>
          <p:nvPr>
            <p:ph idx="1"/>
          </p:nvPr>
        </p:nvSpPr>
        <p:spPr/>
        <p:txBody>
          <a:bodyPr/>
          <a:lstStyle/>
          <a:p>
            <a:r>
              <a:rPr lang="en-US" dirty="0" smtClean="0"/>
              <a:t>What is probability?</a:t>
            </a:r>
          </a:p>
          <a:p>
            <a:endParaRPr lang="en-US" dirty="0" smtClean="0"/>
          </a:p>
          <a:p>
            <a:r>
              <a:rPr lang="en-US" dirty="0" smtClean="0"/>
              <a:t>What words do we associate with probability?</a:t>
            </a:r>
          </a:p>
          <a:p>
            <a:endParaRPr lang="en-US" dirty="0" smtClean="0"/>
          </a:p>
          <a:p>
            <a:r>
              <a:rPr lang="en-US" dirty="0" smtClean="0"/>
              <a:t>Explain outcomes? </a:t>
            </a:r>
          </a:p>
          <a:p>
            <a:endParaRPr lang="en-US" dirty="0" smtClean="0"/>
          </a:p>
          <a:p>
            <a:r>
              <a:rPr lang="en-US" dirty="0" smtClean="0"/>
              <a:t>Fundamental principle of counting?</a:t>
            </a:r>
          </a:p>
          <a:p>
            <a:endParaRPr lang="en-US" dirty="0" smtClean="0"/>
          </a:p>
        </p:txBody>
      </p:sp>
    </p:spTree>
    <p:extLst>
      <p:ext uri="{BB962C8B-B14F-4D97-AF65-F5344CB8AC3E}">
        <p14:creationId xmlns:p14="http://schemas.microsoft.com/office/powerpoint/2010/main" val="147198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Probability</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1747" name="Rectangle 3"/>
          <p:cNvSpPr>
            <a:spLocks noGrp="1" noChangeArrowheads="1"/>
          </p:cNvSpPr>
          <p:nvPr>
            <p:ph idx="1"/>
          </p:nvPr>
        </p:nvSpPr>
        <p:spPr/>
        <p:txBody>
          <a:bodyPr/>
          <a:lstStyle/>
          <a:p>
            <a:pPr algn="ctr"/>
            <a:r>
              <a:rPr lang="en-GB" sz="2400" dirty="0">
                <a:solidFill>
                  <a:srgbClr val="000000"/>
                </a:solidFill>
              </a:rPr>
              <a:t>How </a:t>
            </a:r>
            <a:r>
              <a:rPr lang="en-GB" sz="2400" b="1" dirty="0">
                <a:solidFill>
                  <a:srgbClr val="000000"/>
                </a:solidFill>
              </a:rPr>
              <a:t>likely</a:t>
            </a:r>
            <a:r>
              <a:rPr lang="en-GB" sz="2400" dirty="0">
                <a:solidFill>
                  <a:srgbClr val="000000"/>
                </a:solidFill>
              </a:rPr>
              <a:t> is something going to happen?</a:t>
            </a:r>
          </a:p>
          <a:p>
            <a:pPr algn="ctr">
              <a:buFontTx/>
              <a:buNone/>
            </a:pPr>
            <a:endParaRPr lang="en-GB" sz="2400" dirty="0">
              <a:solidFill>
                <a:srgbClr val="000000"/>
              </a:solidFill>
            </a:endParaRPr>
          </a:p>
          <a:p>
            <a:pPr algn="ctr"/>
            <a:r>
              <a:rPr lang="en-GB" sz="2400" dirty="0">
                <a:solidFill>
                  <a:srgbClr val="000000"/>
                </a:solidFill>
              </a:rPr>
              <a:t>What are the </a:t>
            </a:r>
            <a:r>
              <a:rPr lang="en-GB" sz="2400" b="1" dirty="0">
                <a:solidFill>
                  <a:srgbClr val="000000"/>
                </a:solidFill>
              </a:rPr>
              <a:t>chances</a:t>
            </a:r>
            <a:r>
              <a:rPr lang="en-GB" sz="2400" dirty="0">
                <a:solidFill>
                  <a:srgbClr val="000000"/>
                </a:solidFill>
              </a:rPr>
              <a:t> of an event happening?</a:t>
            </a:r>
          </a:p>
          <a:p>
            <a:pPr algn="ctr"/>
            <a:endParaRPr lang="en-IE" sz="2400" dirty="0">
              <a:solidFill>
                <a:srgbClr val="000000"/>
              </a:solidFill>
            </a:endParaRPr>
          </a:p>
          <a:p>
            <a:pPr algn="ctr"/>
            <a:r>
              <a:rPr lang="en-IE" sz="2400" dirty="0">
                <a:solidFill>
                  <a:srgbClr val="000000"/>
                </a:solidFill>
              </a:rPr>
              <a:t>Odds of something happening.</a:t>
            </a:r>
          </a:p>
          <a:p>
            <a:endParaRPr lang="en-US" dirty="0">
              <a:solidFill>
                <a:srgbClr val="000000"/>
              </a:solidFill>
            </a:endParaRPr>
          </a:p>
        </p:txBody>
      </p:sp>
    </p:spTree>
    <p:extLst>
      <p:ext uri="{BB962C8B-B14F-4D97-AF65-F5344CB8AC3E}">
        <p14:creationId xmlns:p14="http://schemas.microsoft.com/office/powerpoint/2010/main" val="3038306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IE"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Definition</a:t>
            </a:r>
            <a:endPar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1987" name="Rectangle 3"/>
          <p:cNvSpPr>
            <a:spLocks noGrp="1" noChangeArrowheads="1"/>
          </p:cNvSpPr>
          <p:nvPr>
            <p:ph idx="1"/>
          </p:nvPr>
        </p:nvSpPr>
        <p:spPr/>
        <p:txBody>
          <a:bodyPr/>
          <a:lstStyle/>
          <a:p>
            <a:r>
              <a:rPr lang="en-IE" sz="3200" i="1" dirty="0">
                <a:solidFill>
                  <a:srgbClr val="000000"/>
                </a:solidFill>
              </a:rPr>
              <a:t>Probability is used to determine the chances of something occurring</a:t>
            </a:r>
            <a:r>
              <a:rPr lang="en-IE" i="1" dirty="0">
                <a:solidFill>
                  <a:schemeClr val="bg1"/>
                </a:solidFill>
              </a:rPr>
              <a:t>.</a:t>
            </a:r>
            <a:r>
              <a:rPr lang="en-US" dirty="0"/>
              <a:t> </a:t>
            </a:r>
          </a:p>
        </p:txBody>
      </p:sp>
    </p:spTree>
    <p:extLst>
      <p:ext uri="{BB962C8B-B14F-4D97-AF65-F5344CB8AC3E}">
        <p14:creationId xmlns:p14="http://schemas.microsoft.com/office/powerpoint/2010/main" val="2730721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IE"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For Example</a:t>
            </a:r>
            <a:endPar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2771" name="Rectangle 3"/>
          <p:cNvSpPr>
            <a:spLocks noGrp="1" noChangeArrowheads="1"/>
          </p:cNvSpPr>
          <p:nvPr>
            <p:ph idx="1"/>
          </p:nvPr>
        </p:nvSpPr>
        <p:spPr/>
        <p:txBody>
          <a:bodyPr>
            <a:normAutofit/>
          </a:bodyPr>
          <a:lstStyle/>
          <a:p>
            <a:pPr>
              <a:lnSpc>
                <a:spcPct val="90000"/>
              </a:lnSpc>
            </a:pPr>
            <a:r>
              <a:rPr lang="en-IE" sz="2400" dirty="0">
                <a:solidFill>
                  <a:srgbClr val="000000"/>
                </a:solidFill>
              </a:rPr>
              <a:t>Probability of getting a head or tails when flipping a coin.</a:t>
            </a:r>
          </a:p>
          <a:p>
            <a:pPr>
              <a:lnSpc>
                <a:spcPct val="90000"/>
              </a:lnSpc>
            </a:pPr>
            <a:r>
              <a:rPr lang="en-IE" sz="2400" dirty="0">
                <a:solidFill>
                  <a:srgbClr val="000000"/>
                </a:solidFill>
              </a:rPr>
              <a:t>Probability of getting a 1-6 when rolling a die.</a:t>
            </a:r>
          </a:p>
          <a:p>
            <a:pPr>
              <a:lnSpc>
                <a:spcPct val="90000"/>
              </a:lnSpc>
            </a:pPr>
            <a:r>
              <a:rPr lang="en-IE" sz="2400" dirty="0">
                <a:solidFill>
                  <a:srgbClr val="000000"/>
                </a:solidFill>
              </a:rPr>
              <a:t>Probability of rain in Ireland.</a:t>
            </a:r>
          </a:p>
          <a:p>
            <a:pPr>
              <a:lnSpc>
                <a:spcPct val="90000"/>
              </a:lnSpc>
            </a:pPr>
            <a:r>
              <a:rPr lang="en-IE" sz="2400" dirty="0">
                <a:solidFill>
                  <a:srgbClr val="000000"/>
                </a:solidFill>
              </a:rPr>
              <a:t>Probability of getting a diamond in a deck of cards</a:t>
            </a:r>
          </a:p>
          <a:p>
            <a:pPr>
              <a:lnSpc>
                <a:spcPct val="90000"/>
              </a:lnSpc>
            </a:pPr>
            <a:r>
              <a:rPr lang="en-IE" sz="2400" dirty="0">
                <a:solidFill>
                  <a:srgbClr val="000000"/>
                </a:solidFill>
              </a:rPr>
              <a:t>Probability of getting a red or black card in a deck of cards.</a:t>
            </a:r>
            <a:endParaRPr lang="en-US" sz="2400" dirty="0">
              <a:solidFill>
                <a:srgbClr val="000000"/>
              </a:solidFill>
            </a:endParaRPr>
          </a:p>
        </p:txBody>
      </p:sp>
    </p:spTree>
    <p:extLst>
      <p:ext uri="{BB962C8B-B14F-4D97-AF65-F5344CB8AC3E}">
        <p14:creationId xmlns:p14="http://schemas.microsoft.com/office/powerpoint/2010/main" val="621910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73113"/>
            <a:ext cx="8305800" cy="1936195"/>
          </a:xfrm>
        </p:spPr>
        <p:txBody>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 SIX SIDED FAIR DICE</a:t>
            </a:r>
            <a:endParaRPr lang="en-US" dirty="0"/>
          </a:p>
        </p:txBody>
      </p:sp>
      <p:sp>
        <p:nvSpPr>
          <p:cNvPr id="4" name="Subtitle 3"/>
          <p:cNvSpPr>
            <a:spLocks noGrp="1"/>
          </p:cNvSpPr>
          <p:nvPr>
            <p:ph type="subTitle" idx="1"/>
          </p:nvPr>
        </p:nvSpPr>
        <p:spPr>
          <a:xfrm>
            <a:off x="1432560" y="3111120"/>
            <a:ext cx="7406640" cy="1752600"/>
          </a:xfrm>
        </p:spPr>
        <p:txBody>
          <a:bodyPr/>
          <a:lstStyle/>
          <a:p>
            <a:r>
              <a:rPr lang="en-US" dirty="0" smtClean="0"/>
              <a:t>List all the possible outcomes: </a:t>
            </a:r>
            <a:endParaRPr lang="en-US" dirty="0"/>
          </a:p>
        </p:txBody>
      </p:sp>
      <p:pic>
        <p:nvPicPr>
          <p:cNvPr id="5" name="Picture 4" descr="red-dice-icon.jpg"/>
          <p:cNvPicPr>
            <a:picLocks noChangeAspect="1"/>
          </p:cNvPicPr>
          <p:nvPr/>
        </p:nvPicPr>
        <p:blipFill>
          <a:blip r:embed="rId2"/>
          <a:stretch>
            <a:fillRect/>
          </a:stretch>
        </p:blipFill>
        <p:spPr>
          <a:xfrm>
            <a:off x="2816253" y="3966733"/>
            <a:ext cx="2978220" cy="2382576"/>
          </a:xfrm>
          <a:prstGeom prst="rect">
            <a:avLst/>
          </a:prstGeom>
        </p:spPr>
      </p:pic>
    </p:spTree>
    <p:extLst>
      <p:ext uri="{BB962C8B-B14F-4D97-AF65-F5344CB8AC3E}">
        <p14:creationId xmlns:p14="http://schemas.microsoft.com/office/powerpoint/2010/main" val="1312352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Here are the possible outcomes</a:t>
            </a:r>
            <a:endParaRPr lang="en-US" dirty="0"/>
          </a:p>
        </p:txBody>
      </p:sp>
      <p:sp>
        <p:nvSpPr>
          <p:cNvPr id="3" name="Content Placeholder 2"/>
          <p:cNvSpPr>
            <a:spLocks noGrp="1"/>
          </p:cNvSpPr>
          <p:nvPr>
            <p:ph idx="1"/>
          </p:nvPr>
        </p:nvSpPr>
        <p:spPr/>
        <p:txBody>
          <a:bodyPr>
            <a:normAutofit/>
          </a:bodyPr>
          <a:lstStyle/>
          <a:p>
            <a:pPr>
              <a:buNone/>
            </a:pPr>
            <a:endParaRPr lang="en-US" sz="4400" dirty="0" smtClean="0"/>
          </a:p>
          <a:p>
            <a:pPr>
              <a:buNone/>
            </a:pPr>
            <a:endParaRPr lang="en-US" sz="4400" dirty="0" smtClean="0"/>
          </a:p>
          <a:p>
            <a:pPr>
              <a:buNone/>
            </a:pPr>
            <a:r>
              <a:rPr lang="en-US" sz="4400" dirty="0" smtClean="0"/>
              <a:t>{1,2,3,4,5,6}</a:t>
            </a:r>
            <a:endParaRPr lang="en-US" sz="4400" dirty="0"/>
          </a:p>
        </p:txBody>
      </p:sp>
    </p:spTree>
    <p:extLst>
      <p:ext uri="{BB962C8B-B14F-4D97-AF65-F5344CB8AC3E}">
        <p14:creationId xmlns:p14="http://schemas.microsoft.com/office/powerpoint/2010/main" val="1551046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Fundamental Principle of Counting</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If one event has </a:t>
            </a:r>
            <a:r>
              <a:rPr lang="en-US" b="1" dirty="0" err="1" smtClean="0"/>
              <a:t>m</a:t>
            </a:r>
            <a:r>
              <a:rPr lang="en-US" dirty="0" smtClean="0"/>
              <a:t> possible outcomes and a second event has </a:t>
            </a:r>
            <a:r>
              <a:rPr lang="en-US" b="1" dirty="0" err="1" smtClean="0"/>
              <a:t>n</a:t>
            </a:r>
            <a:r>
              <a:rPr lang="en-US" dirty="0" smtClean="0"/>
              <a:t> possible outcomes, the two events have </a:t>
            </a:r>
            <a:r>
              <a:rPr lang="en-US" b="1" dirty="0" err="1" smtClean="0"/>
              <a:t>m</a:t>
            </a:r>
            <a:r>
              <a:rPr lang="en-US" b="1" dirty="0" smtClean="0"/>
              <a:t> </a:t>
            </a:r>
            <a:r>
              <a:rPr lang="en-US" b="1" dirty="0" err="1" smtClean="0"/>
              <a:t>x</a:t>
            </a:r>
            <a:r>
              <a:rPr lang="en-US" b="1" dirty="0" smtClean="0"/>
              <a:t> </a:t>
            </a:r>
            <a:r>
              <a:rPr lang="en-US" b="1" dirty="0" err="1" smtClean="0"/>
              <a:t>n</a:t>
            </a:r>
            <a:r>
              <a:rPr lang="en-US" dirty="0" smtClean="0"/>
              <a:t> outcomes.</a:t>
            </a:r>
            <a:endParaRPr lang="en-US" dirty="0"/>
          </a:p>
        </p:txBody>
      </p:sp>
    </p:spTree>
    <p:extLst>
      <p:ext uri="{BB962C8B-B14F-4D97-AF65-F5344CB8AC3E}">
        <p14:creationId xmlns:p14="http://schemas.microsoft.com/office/powerpoint/2010/main" val="37444616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0" y="704850"/>
            <a:ext cx="8229600" cy="1143000"/>
          </a:xfrm>
        </p:spPr>
        <p:txBody>
          <a:bodyPr>
            <a:normAutofit fontScale="90000"/>
          </a:bodyPr>
          <a:lstStyle/>
          <a:p>
            <a:pPr eaLnBrk="1" hangingPunct="1"/>
            <a:r>
              <a:rPr lang="en-US" sz="4000"/>
              <a:t>A coin is tossed and a spinner is spun. List all possible outcomes using a two way table.</a:t>
            </a:r>
          </a:p>
        </p:txBody>
      </p:sp>
      <p:sp>
        <p:nvSpPr>
          <p:cNvPr id="66563" name="Rectangle 3"/>
          <p:cNvSpPr>
            <a:spLocks noGrp="1" noChangeArrowheads="1"/>
          </p:cNvSpPr>
          <p:nvPr>
            <p:ph type="body" idx="4294967295"/>
          </p:nvPr>
        </p:nvSpPr>
        <p:spPr>
          <a:xfrm>
            <a:off x="0" y="1981200"/>
            <a:ext cx="8229600" cy="4616450"/>
          </a:xfrm>
        </p:spPr>
        <p:txBody>
          <a:bodyPr/>
          <a:lstStyle/>
          <a:p>
            <a:pPr eaLnBrk="1" hangingPunct="1"/>
            <a:endParaRPr lang="en-IE"/>
          </a:p>
          <a:p>
            <a:pPr eaLnBrk="1" hangingPunct="1"/>
            <a:endParaRPr lang="en-GB"/>
          </a:p>
        </p:txBody>
      </p:sp>
      <p:pic>
        <p:nvPicPr>
          <p:cNvPr id="66564" name="Picture 4" descr="nkmvnk"/>
          <p:cNvPicPr>
            <a:picLocks noChangeAspect="1" noChangeArrowheads="1"/>
          </p:cNvPicPr>
          <p:nvPr/>
        </p:nvPicPr>
        <p:blipFill>
          <a:blip r:embed="rId2"/>
          <a:srcRect/>
          <a:stretch>
            <a:fillRect/>
          </a:stretch>
        </p:blipFill>
        <p:spPr bwMode="auto">
          <a:xfrm>
            <a:off x="4572000" y="2420938"/>
            <a:ext cx="3816350" cy="3517900"/>
          </a:xfrm>
          <a:prstGeom prst="rect">
            <a:avLst/>
          </a:prstGeom>
          <a:noFill/>
          <a:ln w="9525">
            <a:noFill/>
            <a:miter lim="800000"/>
            <a:headEnd/>
            <a:tailEnd/>
          </a:ln>
        </p:spPr>
      </p:pic>
      <p:pic>
        <p:nvPicPr>
          <p:cNvPr id="66565" name="Picture 6" descr="hnbxh"/>
          <p:cNvPicPr>
            <a:picLocks noChangeAspect="1" noChangeArrowheads="1"/>
          </p:cNvPicPr>
          <p:nvPr/>
        </p:nvPicPr>
        <p:blipFill>
          <a:blip r:embed="rId3"/>
          <a:srcRect/>
          <a:stretch>
            <a:fillRect/>
          </a:stretch>
        </p:blipFill>
        <p:spPr bwMode="auto">
          <a:xfrm>
            <a:off x="1116013" y="2997200"/>
            <a:ext cx="2303462" cy="2303463"/>
          </a:xfrm>
          <a:prstGeom prst="rect">
            <a:avLst/>
          </a:prstGeom>
          <a:noFill/>
          <a:ln w="9525">
            <a:noFill/>
            <a:miter lim="800000"/>
            <a:headEnd/>
            <a:tailEnd/>
          </a:ln>
        </p:spPr>
      </p:pic>
    </p:spTree>
    <p:extLst>
      <p:ext uri="{BB962C8B-B14F-4D97-AF65-F5344CB8AC3E}">
        <p14:creationId xmlns:p14="http://schemas.microsoft.com/office/powerpoint/2010/main" val="32796743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dirty="0" smtClean="0"/>
              <a:t>Try it yourself</a:t>
            </a:r>
            <a:endParaRPr lang="en-GB" dirty="0"/>
          </a:p>
        </p:txBody>
      </p:sp>
      <p:sp>
        <p:nvSpPr>
          <p:cNvPr id="59395" name="Rectangle 3"/>
          <p:cNvSpPr>
            <a:spLocks noGrp="1" noChangeArrowheads="1"/>
          </p:cNvSpPr>
          <p:nvPr>
            <p:ph idx="1"/>
          </p:nvPr>
        </p:nvSpPr>
        <p:spPr/>
        <p:txBody>
          <a:bodyPr/>
          <a:lstStyle/>
          <a:p>
            <a:r>
              <a:rPr lang="en-IE" i="1" dirty="0"/>
              <a:t>A two way table is a much more convenient method of showing numerous possible </a:t>
            </a:r>
            <a:r>
              <a:rPr lang="en-IE" i="1" dirty="0" smtClean="0"/>
              <a:t>outcomes</a:t>
            </a:r>
          </a:p>
          <a:p>
            <a:endParaRPr lang="en-IE" i="1" dirty="0" smtClean="0"/>
          </a:p>
          <a:p>
            <a:endParaRPr lang="en-IE" i="1" dirty="0" smtClean="0"/>
          </a:p>
          <a:p>
            <a:r>
              <a:rPr lang="en-IE" i="1" dirty="0" smtClean="0"/>
              <a:t>Draw a 2-way table into your copy to find the possible outcomes of a coin tossed and a spinner spun.</a:t>
            </a:r>
          </a:p>
          <a:p>
            <a:endParaRPr lang="en-IE" i="1" dirty="0"/>
          </a:p>
          <a:p>
            <a:endParaRPr lang="en-IE" dirty="0"/>
          </a:p>
          <a:p>
            <a:pPr>
              <a:buFont typeface="Wingdings" charset="2"/>
              <a:buNone/>
            </a:pPr>
            <a:endParaRPr lang="en-GB" dirty="0"/>
          </a:p>
        </p:txBody>
      </p:sp>
    </p:spTree>
    <p:extLst>
      <p:ext uri="{BB962C8B-B14F-4D97-AF65-F5344CB8AC3E}">
        <p14:creationId xmlns:p14="http://schemas.microsoft.com/office/powerpoint/2010/main" val="1557534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Probability</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1747" name="Rectangle 3"/>
          <p:cNvSpPr>
            <a:spLocks noGrp="1" noChangeArrowheads="1"/>
          </p:cNvSpPr>
          <p:nvPr>
            <p:ph idx="1"/>
          </p:nvPr>
        </p:nvSpPr>
        <p:spPr/>
        <p:txBody>
          <a:bodyPr/>
          <a:lstStyle/>
          <a:p>
            <a:pPr algn="ctr"/>
            <a:r>
              <a:rPr lang="en-GB" sz="2400" dirty="0">
                <a:solidFill>
                  <a:srgbClr val="000000"/>
                </a:solidFill>
              </a:rPr>
              <a:t>How </a:t>
            </a:r>
            <a:r>
              <a:rPr lang="en-GB" sz="2400" b="1" dirty="0">
                <a:solidFill>
                  <a:srgbClr val="000000"/>
                </a:solidFill>
              </a:rPr>
              <a:t>likely</a:t>
            </a:r>
            <a:r>
              <a:rPr lang="en-GB" sz="2400" dirty="0">
                <a:solidFill>
                  <a:srgbClr val="000000"/>
                </a:solidFill>
              </a:rPr>
              <a:t> is something going to happen?</a:t>
            </a:r>
          </a:p>
          <a:p>
            <a:pPr algn="ctr">
              <a:buFontTx/>
              <a:buNone/>
            </a:pPr>
            <a:endParaRPr lang="en-GB" sz="2400" dirty="0">
              <a:solidFill>
                <a:srgbClr val="000000"/>
              </a:solidFill>
            </a:endParaRPr>
          </a:p>
          <a:p>
            <a:pPr algn="ctr"/>
            <a:r>
              <a:rPr lang="en-GB" sz="2400" dirty="0">
                <a:solidFill>
                  <a:srgbClr val="000000"/>
                </a:solidFill>
              </a:rPr>
              <a:t>What are the </a:t>
            </a:r>
            <a:r>
              <a:rPr lang="en-GB" sz="2400" b="1" dirty="0">
                <a:solidFill>
                  <a:srgbClr val="000000"/>
                </a:solidFill>
              </a:rPr>
              <a:t>chances</a:t>
            </a:r>
            <a:r>
              <a:rPr lang="en-GB" sz="2400" dirty="0">
                <a:solidFill>
                  <a:srgbClr val="000000"/>
                </a:solidFill>
              </a:rPr>
              <a:t> of an event happening?</a:t>
            </a:r>
          </a:p>
          <a:p>
            <a:pPr algn="ctr"/>
            <a:endParaRPr lang="en-IE" sz="2400" dirty="0">
              <a:solidFill>
                <a:srgbClr val="000000"/>
              </a:solidFill>
            </a:endParaRPr>
          </a:p>
          <a:p>
            <a:pPr algn="ctr"/>
            <a:r>
              <a:rPr lang="en-IE" sz="2400" dirty="0">
                <a:solidFill>
                  <a:srgbClr val="000000"/>
                </a:solidFill>
              </a:rPr>
              <a:t>Odds of something happening.</a:t>
            </a:r>
          </a:p>
          <a:p>
            <a:endParaRPr lang="en-US" dirty="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4"/>
          <p:cNvSpPr txBox="1">
            <a:spLocks noChangeArrowheads="1"/>
          </p:cNvSpPr>
          <p:nvPr/>
        </p:nvSpPr>
        <p:spPr bwMode="auto">
          <a:xfrm>
            <a:off x="-1" y="188913"/>
            <a:ext cx="6129477" cy="1061829"/>
          </a:xfrm>
          <a:prstGeom prst="rect">
            <a:avLst/>
          </a:prstGeom>
          <a:noFill/>
          <a:ln w="9525">
            <a:noFill/>
            <a:miter lim="800000"/>
            <a:headEnd/>
            <a:tailEnd/>
          </a:ln>
        </p:spPr>
        <p:txBody>
          <a:bodyPr wrap="square">
            <a:prstTxWarp prst="textNoShape">
              <a:avLst/>
            </a:prstTxWarp>
            <a:spAutoFit/>
          </a:bodyPr>
          <a:lstStyle/>
          <a:p>
            <a:pPr eaLnBrk="1" hangingPunct="1">
              <a:spcBef>
                <a:spcPct val="50000"/>
              </a:spcBef>
            </a:pPr>
            <a:endParaRPr lang="en-GB" dirty="0" smtClean="0">
              <a:latin typeface="Calibri" charset="0"/>
            </a:endParaRPr>
          </a:p>
          <a:p>
            <a:pPr eaLnBrk="1" hangingPunct="1">
              <a:spcBef>
                <a:spcPct val="50000"/>
              </a:spcBef>
            </a:pPr>
            <a:r>
              <a:rPr lang="en-GB" dirty="0" smtClean="0">
                <a:latin typeface="Calibri" charset="0"/>
              </a:rPr>
              <a:t>People </a:t>
            </a:r>
            <a:r>
              <a:rPr lang="en-GB" dirty="0">
                <a:latin typeface="Calibri" charset="0"/>
              </a:rPr>
              <a:t>leaving a football match were asked which team they supported and if they were happy or unhappy.</a:t>
            </a:r>
          </a:p>
        </p:txBody>
      </p:sp>
      <p:graphicFrame>
        <p:nvGraphicFramePr>
          <p:cNvPr id="12341" name="Group 53"/>
          <p:cNvGraphicFramePr>
            <a:graphicFrameLocks noGrp="1"/>
          </p:cNvGraphicFramePr>
          <p:nvPr>
            <p:ph sz="half" idx="4294967295"/>
          </p:nvPr>
        </p:nvGraphicFramePr>
        <p:xfrm>
          <a:off x="0" y="3641725"/>
          <a:ext cx="5650002" cy="1671578"/>
        </p:xfrm>
        <a:graphic>
          <a:graphicData uri="http://schemas.openxmlformats.org/drawingml/2006/table">
            <a:tbl>
              <a:tblPr/>
              <a:tblGrid>
                <a:gridCol w="1883334"/>
                <a:gridCol w="1883334"/>
                <a:gridCol w="1883334"/>
              </a:tblGrid>
              <a:tr h="66085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endParaRPr kumimoji="0" lang="en-GB"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a:ln>
                            <a:noFill/>
                          </a:ln>
                          <a:solidFill>
                            <a:schemeClr val="tx1"/>
                          </a:solidFill>
                          <a:effectLst/>
                          <a:latin typeface="Arial" charset="0"/>
                        </a:rPr>
                        <a:t>Man. Utd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a:ln>
                            <a:noFill/>
                          </a:ln>
                          <a:solidFill>
                            <a:schemeClr val="tx1"/>
                          </a:solidFill>
                          <a:effectLst/>
                          <a:latin typeface="Arial" charset="0"/>
                        </a:rPr>
                        <a:t>Chelsea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5361">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dirty="0">
                          <a:ln>
                            <a:noFill/>
                          </a:ln>
                          <a:solidFill>
                            <a:schemeClr val="tx1"/>
                          </a:solidFill>
                          <a:effectLst/>
                          <a:latin typeface="Arial" charset="0"/>
                        </a:rPr>
                        <a:t>Happy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5361">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a:ln>
                            <a:noFill/>
                          </a:ln>
                          <a:solidFill>
                            <a:schemeClr val="tx1"/>
                          </a:solidFill>
                          <a:effectLst/>
                          <a:latin typeface="Arial" charset="0"/>
                        </a:rPr>
                        <a:t>Unhappy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Tx/>
                        <a:buNone/>
                        <a:tabLst/>
                      </a:pPr>
                      <a:r>
                        <a:rPr kumimoji="0" lang="en-GB" sz="2000" b="0" i="0" u="none" strike="noStrike" cap="none" normalizeH="0" baseline="0" dirty="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8629" name="Text Box 29"/>
          <p:cNvSpPr txBox="1">
            <a:spLocks noChangeArrowheads="1"/>
          </p:cNvSpPr>
          <p:nvPr/>
        </p:nvSpPr>
        <p:spPr bwMode="auto">
          <a:xfrm>
            <a:off x="179388" y="1593830"/>
            <a:ext cx="8064500" cy="1615827"/>
          </a:xfrm>
          <a:prstGeom prst="rect">
            <a:avLst/>
          </a:prstGeom>
          <a:noFill/>
          <a:ln w="9525">
            <a:noFill/>
            <a:miter lim="800000"/>
            <a:headEnd/>
            <a:tailEnd/>
          </a:ln>
        </p:spPr>
        <p:txBody>
          <a:bodyPr wrap="square">
            <a:prstTxWarp prst="textNoShape">
              <a:avLst/>
            </a:prstTxWarp>
            <a:spAutoFit/>
          </a:bodyPr>
          <a:lstStyle/>
          <a:p>
            <a:pPr marL="342900" indent="-342900" eaLnBrk="1" hangingPunct="1">
              <a:spcBef>
                <a:spcPct val="50000"/>
              </a:spcBef>
              <a:buFontTx/>
              <a:buAutoNum type="alphaLcParenR"/>
            </a:pPr>
            <a:r>
              <a:rPr lang="en-GB" dirty="0">
                <a:latin typeface="Calibri" charset="0"/>
              </a:rPr>
              <a:t>How many Man. </a:t>
            </a:r>
            <a:r>
              <a:rPr lang="en-GB" dirty="0" err="1">
                <a:latin typeface="Calibri" charset="0"/>
              </a:rPr>
              <a:t>Utd</a:t>
            </a:r>
            <a:r>
              <a:rPr lang="en-GB" dirty="0">
                <a:latin typeface="Calibri" charset="0"/>
              </a:rPr>
              <a:t> supporters were happy?</a:t>
            </a:r>
          </a:p>
          <a:p>
            <a:pPr marL="342900" indent="-342900" eaLnBrk="1" hangingPunct="1">
              <a:spcBef>
                <a:spcPct val="50000"/>
              </a:spcBef>
              <a:buFontTx/>
              <a:buAutoNum type="alphaLcParenR"/>
            </a:pPr>
            <a:r>
              <a:rPr lang="en-GB" dirty="0">
                <a:latin typeface="Calibri" charset="0"/>
              </a:rPr>
              <a:t>How many Chelsea supporters were asked the question?</a:t>
            </a:r>
          </a:p>
          <a:p>
            <a:pPr marL="342900" indent="-342900" eaLnBrk="1" hangingPunct="1">
              <a:spcBef>
                <a:spcPct val="50000"/>
              </a:spcBef>
              <a:buFontTx/>
              <a:buAutoNum type="alphaLcParenR"/>
            </a:pPr>
            <a:r>
              <a:rPr lang="en-GB" dirty="0">
                <a:latin typeface="Calibri" charset="0"/>
              </a:rPr>
              <a:t>How many people were asked the question in total?</a:t>
            </a:r>
          </a:p>
          <a:p>
            <a:pPr marL="342900" indent="-342900" eaLnBrk="1" hangingPunct="1">
              <a:spcBef>
                <a:spcPct val="50000"/>
              </a:spcBef>
              <a:buFontTx/>
              <a:buAutoNum type="alphaLcParenR"/>
            </a:pPr>
            <a:r>
              <a:rPr lang="en-GB" dirty="0">
                <a:latin typeface="Calibri" charset="0"/>
              </a:rPr>
              <a:t>Who do you think won the football match?</a:t>
            </a:r>
          </a:p>
        </p:txBody>
      </p:sp>
      <p:sp>
        <p:nvSpPr>
          <p:cNvPr id="68630" name="Text Box 30"/>
          <p:cNvSpPr txBox="1">
            <a:spLocks noChangeArrowheads="1"/>
          </p:cNvSpPr>
          <p:nvPr/>
        </p:nvSpPr>
        <p:spPr bwMode="auto">
          <a:xfrm>
            <a:off x="5416550" y="207963"/>
            <a:ext cx="184150" cy="366712"/>
          </a:xfrm>
          <a:prstGeom prst="rect">
            <a:avLst/>
          </a:prstGeom>
          <a:noFill/>
          <a:ln w="9525">
            <a:noFill/>
            <a:miter lim="800000"/>
            <a:headEnd/>
            <a:tailEnd/>
          </a:ln>
        </p:spPr>
        <p:txBody>
          <a:bodyPr wrap="none">
            <a:prstTxWarp prst="textNoShape">
              <a:avLst/>
            </a:prstTxWarp>
            <a:spAutoFit/>
          </a:bodyPr>
          <a:lstStyle/>
          <a:p>
            <a:pPr eaLnBrk="1" hangingPunct="1"/>
            <a:endParaRPr lang="en-GB">
              <a:latin typeface="Calibri" charset="0"/>
            </a:endParaRPr>
          </a:p>
        </p:txBody>
      </p:sp>
      <p:cxnSp>
        <p:nvCxnSpPr>
          <p:cNvPr id="10" name="Straight Connector 9"/>
          <p:cNvCxnSpPr/>
          <p:nvPr/>
        </p:nvCxnSpPr>
        <p:spPr>
          <a:xfrm>
            <a:off x="-101600" y="5611134"/>
            <a:ext cx="9144000" cy="0"/>
          </a:xfrm>
          <a:prstGeom prst="line">
            <a:avLst/>
          </a:prstGeom>
          <a:ln w="635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282625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457200" y="635073"/>
            <a:ext cx="8305799" cy="1719340"/>
          </a:xfrm>
        </p:spPr>
        <p:txBody>
          <a:bodyPr>
            <a:normAutofit fontScale="90000"/>
          </a:bodyPr>
          <a:lstStyle/>
          <a:p>
            <a:r>
              <a:rPr lang="en-IE" sz="4000" dirty="0">
                <a:solidFill>
                  <a:schemeClr val="bg1"/>
                </a:solidFill>
              </a:rPr>
              <a:t>What kind of words would you use to describe the following</a:t>
            </a:r>
            <a:endParaRPr lang="en-US" sz="4000" dirty="0">
              <a:solidFill>
                <a:schemeClr val="bg1"/>
              </a:solidFill>
            </a:endParaRPr>
          </a:p>
        </p:txBody>
      </p:sp>
      <p:sp>
        <p:nvSpPr>
          <p:cNvPr id="45059" name="Rectangle 3"/>
          <p:cNvSpPr>
            <a:spLocks noGrp="1" noChangeArrowheads="1"/>
          </p:cNvSpPr>
          <p:nvPr>
            <p:ph type="subTitle" idx="1"/>
          </p:nvPr>
        </p:nvSpPr>
        <p:spPr>
          <a:xfrm>
            <a:off x="457200" y="2710672"/>
            <a:ext cx="8305799" cy="3345744"/>
          </a:xfrm>
        </p:spPr>
        <p:txBody>
          <a:bodyPr>
            <a:normAutofit fontScale="92500" lnSpcReduction="10000"/>
          </a:bodyPr>
          <a:lstStyle/>
          <a:p>
            <a:r>
              <a:rPr lang="en-IE" dirty="0" smtClean="0">
                <a:solidFill>
                  <a:schemeClr val="bg1"/>
                </a:solidFill>
              </a:rPr>
              <a:t>Offaly winning </a:t>
            </a:r>
            <a:r>
              <a:rPr lang="en-IE" dirty="0">
                <a:solidFill>
                  <a:schemeClr val="bg1"/>
                </a:solidFill>
              </a:rPr>
              <a:t>the All Ireland</a:t>
            </a:r>
            <a:r>
              <a:rPr lang="en-IE" dirty="0" smtClean="0">
                <a:solidFill>
                  <a:schemeClr val="bg1"/>
                </a:solidFill>
              </a:rPr>
              <a:t> football championship </a:t>
            </a:r>
            <a:r>
              <a:rPr lang="en-IE" dirty="0">
                <a:solidFill>
                  <a:schemeClr val="bg1"/>
                </a:solidFill>
              </a:rPr>
              <a:t>next year.</a:t>
            </a:r>
          </a:p>
          <a:p>
            <a:r>
              <a:rPr lang="en-IE" dirty="0">
                <a:solidFill>
                  <a:schemeClr val="bg1"/>
                </a:solidFill>
              </a:rPr>
              <a:t>One Directions next single going to number 1 in the charts.</a:t>
            </a:r>
            <a:endParaRPr lang="en-IE" dirty="0" smtClean="0">
              <a:solidFill>
                <a:schemeClr val="bg1"/>
              </a:solidFill>
            </a:endParaRPr>
          </a:p>
          <a:p>
            <a:endParaRPr lang="en-IE" dirty="0" smtClean="0">
              <a:solidFill>
                <a:schemeClr val="bg1"/>
              </a:solidFill>
            </a:endParaRPr>
          </a:p>
          <a:p>
            <a:r>
              <a:rPr lang="en-IE" dirty="0" smtClean="0">
                <a:solidFill>
                  <a:schemeClr val="bg1"/>
                </a:solidFill>
              </a:rPr>
              <a:t>Tomorrow </a:t>
            </a:r>
            <a:r>
              <a:rPr lang="en-IE" dirty="0">
                <a:solidFill>
                  <a:schemeClr val="bg1"/>
                </a:solidFill>
              </a:rPr>
              <a:t>will be 50 degrees</a:t>
            </a:r>
            <a:r>
              <a:rPr lang="en-IE" dirty="0" smtClean="0">
                <a:solidFill>
                  <a:schemeClr val="bg1"/>
                </a:solidFill>
              </a:rPr>
              <a:t>.</a:t>
            </a:r>
          </a:p>
          <a:p>
            <a:endParaRPr lang="en-IE" dirty="0" smtClean="0">
              <a:solidFill>
                <a:schemeClr val="bg1"/>
              </a:solidFill>
            </a:endParaRPr>
          </a:p>
          <a:p>
            <a:r>
              <a:rPr lang="en-IE" dirty="0" smtClean="0">
                <a:solidFill>
                  <a:schemeClr val="bg1"/>
                </a:solidFill>
              </a:rPr>
              <a:t>I will let you off homework for the night.</a:t>
            </a:r>
          </a:p>
          <a:p>
            <a:pPr>
              <a:buFontTx/>
              <a:buNone/>
            </a:pPr>
            <a:endParaRPr lang="en-IE" dirty="0">
              <a:solidFill>
                <a:schemeClr val="bg1"/>
              </a:solidFill>
            </a:endParaRPr>
          </a:p>
          <a:p>
            <a:pPr>
              <a:buFontTx/>
              <a:buNone/>
            </a:pPr>
            <a:endParaRPr lang="en-US" dirty="0"/>
          </a:p>
        </p:txBody>
      </p:sp>
    </p:spTree>
    <p:extLst>
      <p:ext uri="{BB962C8B-B14F-4D97-AF65-F5344CB8AC3E}">
        <p14:creationId xmlns:p14="http://schemas.microsoft.com/office/powerpoint/2010/main" val="6850230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457200" y="0"/>
            <a:ext cx="8305800" cy="2091090"/>
          </a:xfrm>
        </p:spPr>
        <p:txBody>
          <a:bodyPr/>
          <a:lstStyle/>
          <a:p>
            <a:r>
              <a:rPr lang="en-IE" dirty="0">
                <a:solidFill>
                  <a:schemeClr val="bg1"/>
                </a:solidFill>
              </a:rPr>
              <a:t>Impossible (will never happen)</a:t>
            </a:r>
            <a:endParaRPr lang="en-US" dirty="0">
              <a:solidFill>
                <a:schemeClr val="bg1"/>
              </a:solidFill>
            </a:endParaRPr>
          </a:p>
        </p:txBody>
      </p:sp>
      <p:sp>
        <p:nvSpPr>
          <p:cNvPr id="15363" name="Rectangle 3"/>
          <p:cNvSpPr>
            <a:spLocks noGrp="1" noChangeArrowheads="1"/>
          </p:cNvSpPr>
          <p:nvPr>
            <p:ph type="subTitle" idx="1"/>
          </p:nvPr>
        </p:nvSpPr>
        <p:spPr>
          <a:xfrm>
            <a:off x="0" y="2091090"/>
            <a:ext cx="9144000" cy="4306096"/>
          </a:xfrm>
        </p:spPr>
        <p:txBody>
          <a:bodyPr>
            <a:normAutofit/>
          </a:bodyPr>
          <a:lstStyle/>
          <a:p>
            <a:r>
              <a:rPr lang="en-IE" sz="2800" dirty="0">
                <a:solidFill>
                  <a:schemeClr val="bg1"/>
                </a:solidFill>
              </a:rPr>
              <a:t>Finding a triangle with 4 sides</a:t>
            </a:r>
          </a:p>
          <a:p>
            <a:r>
              <a:rPr lang="en-IE" sz="2800" dirty="0">
                <a:solidFill>
                  <a:schemeClr val="bg1"/>
                </a:solidFill>
              </a:rPr>
              <a:t>Someone in the class being born during World War </a:t>
            </a:r>
            <a:r>
              <a:rPr lang="en-IE" sz="2800" dirty="0" smtClean="0">
                <a:solidFill>
                  <a:schemeClr val="bg1"/>
                </a:solidFill>
              </a:rPr>
              <a:t>One.</a:t>
            </a:r>
          </a:p>
          <a:p>
            <a:r>
              <a:rPr lang="en-IE" sz="2800" dirty="0">
                <a:solidFill>
                  <a:schemeClr val="bg1"/>
                </a:solidFill>
              </a:rPr>
              <a:t>Pigs will fly.</a:t>
            </a:r>
          </a:p>
          <a:p>
            <a:r>
              <a:rPr lang="en-US" sz="2800" dirty="0">
                <a:solidFill>
                  <a:schemeClr val="bg1"/>
                </a:solidFill>
              </a:rPr>
              <a:t>I shall be in New Zealand tonight.</a:t>
            </a:r>
          </a:p>
          <a:p>
            <a:r>
              <a:rPr lang="en-US" sz="2800" dirty="0">
                <a:solidFill>
                  <a:schemeClr val="bg1"/>
                </a:solidFill>
              </a:rPr>
              <a:t> Tomorrow will be Christmas day.</a:t>
            </a:r>
            <a:r>
              <a:rPr lang="en-US" sz="2800" dirty="0"/>
              <a:t> </a:t>
            </a:r>
          </a:p>
        </p:txBody>
      </p:sp>
    </p:spTree>
    <p:extLst>
      <p:ext uri="{BB962C8B-B14F-4D97-AF65-F5344CB8AC3E}">
        <p14:creationId xmlns:p14="http://schemas.microsoft.com/office/powerpoint/2010/main" val="5398107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457200" y="371749"/>
            <a:ext cx="8305800" cy="1517977"/>
          </a:xfrm>
        </p:spPr>
        <p:txBody>
          <a:bodyPr/>
          <a:lstStyle/>
          <a:p>
            <a:r>
              <a:rPr lang="en-GB" sz="4000" dirty="0">
                <a:solidFill>
                  <a:schemeClr val="bg1"/>
                </a:solidFill>
              </a:rPr>
              <a:t>Certain (It will definitely happen)</a:t>
            </a:r>
            <a:endParaRPr lang="en-US" sz="4000" dirty="0">
              <a:solidFill>
                <a:schemeClr val="bg1"/>
              </a:solidFill>
            </a:endParaRPr>
          </a:p>
        </p:txBody>
      </p:sp>
      <p:sp>
        <p:nvSpPr>
          <p:cNvPr id="27651" name="Rectangle 3"/>
          <p:cNvSpPr>
            <a:spLocks noGrp="1" noChangeArrowheads="1"/>
          </p:cNvSpPr>
          <p:nvPr>
            <p:ph type="subTitle" idx="1"/>
          </p:nvPr>
        </p:nvSpPr>
        <p:spPr>
          <a:xfrm>
            <a:off x="457200" y="1889726"/>
            <a:ext cx="8305800" cy="4352564"/>
          </a:xfrm>
        </p:spPr>
        <p:txBody>
          <a:bodyPr>
            <a:normAutofit/>
          </a:bodyPr>
          <a:lstStyle/>
          <a:p>
            <a:r>
              <a:rPr lang="en-IE" sz="3200" dirty="0">
                <a:solidFill>
                  <a:schemeClr val="bg1"/>
                </a:solidFill>
              </a:rPr>
              <a:t>Someone being born today</a:t>
            </a:r>
            <a:r>
              <a:rPr lang="en-IE" sz="3200" dirty="0" smtClean="0">
                <a:solidFill>
                  <a:schemeClr val="bg1"/>
                </a:solidFill>
              </a:rPr>
              <a:t>.</a:t>
            </a:r>
          </a:p>
          <a:p>
            <a:endParaRPr lang="en-IE" sz="3200" dirty="0" smtClean="0">
              <a:solidFill>
                <a:schemeClr val="bg1"/>
              </a:solidFill>
            </a:endParaRPr>
          </a:p>
          <a:p>
            <a:r>
              <a:rPr lang="en-IE" sz="3200" dirty="0">
                <a:solidFill>
                  <a:schemeClr val="bg1"/>
                </a:solidFill>
              </a:rPr>
              <a:t>It will get dark tonight</a:t>
            </a:r>
            <a:r>
              <a:rPr lang="en-IE" sz="3200" dirty="0" smtClean="0">
                <a:solidFill>
                  <a:schemeClr val="bg1"/>
                </a:solidFill>
              </a:rPr>
              <a:t>.</a:t>
            </a:r>
          </a:p>
          <a:p>
            <a:endParaRPr lang="en-IE" sz="3200" dirty="0" smtClean="0">
              <a:solidFill>
                <a:schemeClr val="bg1"/>
              </a:solidFill>
            </a:endParaRPr>
          </a:p>
          <a:p>
            <a:r>
              <a:rPr lang="en-IE" sz="3200" dirty="0" smtClean="0">
                <a:solidFill>
                  <a:schemeClr val="bg1"/>
                </a:solidFill>
              </a:rPr>
              <a:t>Summer will begin in May.</a:t>
            </a:r>
            <a:endParaRPr lang="en-IE" sz="3200" dirty="0" smtClean="0"/>
          </a:p>
          <a:p>
            <a:endParaRPr lang="en-IE" sz="3200" dirty="0" smtClean="0"/>
          </a:p>
          <a:p>
            <a:endParaRPr lang="en-IE" dirty="0" smtClean="0"/>
          </a:p>
          <a:p>
            <a:pPr>
              <a:buFontTx/>
              <a:buNone/>
            </a:pPr>
            <a:endParaRPr lang="en-IE" dirty="0"/>
          </a:p>
          <a:p>
            <a:endParaRPr lang="en-US" dirty="0"/>
          </a:p>
        </p:txBody>
      </p:sp>
    </p:spTree>
    <p:extLst>
      <p:ext uri="{BB962C8B-B14F-4D97-AF65-F5344CB8AC3E}">
        <p14:creationId xmlns:p14="http://schemas.microsoft.com/office/powerpoint/2010/main" val="35268371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727958" y="232343"/>
            <a:ext cx="8035042" cy="1703851"/>
          </a:xfrm>
        </p:spPr>
        <p:txBody>
          <a:bodyPr/>
          <a:lstStyle/>
          <a:p>
            <a:r>
              <a:rPr lang="en-IE" dirty="0">
                <a:solidFill>
                  <a:schemeClr val="bg1"/>
                </a:solidFill>
              </a:rPr>
              <a:t>How about?</a:t>
            </a:r>
            <a:endParaRPr lang="en-US" dirty="0">
              <a:solidFill>
                <a:schemeClr val="bg1"/>
              </a:solidFill>
            </a:endParaRPr>
          </a:p>
        </p:txBody>
      </p:sp>
      <p:sp>
        <p:nvSpPr>
          <p:cNvPr id="20483" name="Rectangle 3"/>
          <p:cNvSpPr>
            <a:spLocks noGrp="1" noChangeArrowheads="1"/>
          </p:cNvSpPr>
          <p:nvPr>
            <p:ph type="subTitle" idx="1"/>
          </p:nvPr>
        </p:nvSpPr>
        <p:spPr>
          <a:xfrm>
            <a:off x="457200" y="2122069"/>
            <a:ext cx="8305800" cy="3872388"/>
          </a:xfrm>
        </p:spPr>
        <p:txBody>
          <a:bodyPr>
            <a:normAutofit/>
          </a:bodyPr>
          <a:lstStyle/>
          <a:p>
            <a:r>
              <a:rPr lang="en-GB" dirty="0">
                <a:solidFill>
                  <a:schemeClr val="bg1"/>
                </a:solidFill>
              </a:rPr>
              <a:t>If you toss a coin you have an equal chance of getting a head or a tail. </a:t>
            </a:r>
          </a:p>
          <a:p>
            <a:pPr>
              <a:buFontTx/>
              <a:buNone/>
            </a:pPr>
            <a:endParaRPr lang="en-GB" dirty="0">
              <a:solidFill>
                <a:schemeClr val="bg1"/>
              </a:solidFill>
            </a:endParaRPr>
          </a:p>
          <a:p>
            <a:r>
              <a:rPr lang="en-GB" dirty="0">
                <a:solidFill>
                  <a:schemeClr val="bg1"/>
                </a:solidFill>
              </a:rPr>
              <a:t>If a baby is born it has an equal chance of being a boy or a girl. </a:t>
            </a:r>
          </a:p>
          <a:p>
            <a:endParaRPr lang="en-GB" dirty="0">
              <a:solidFill>
                <a:schemeClr val="bg1"/>
              </a:solidFill>
            </a:endParaRPr>
          </a:p>
          <a:p>
            <a:r>
              <a:rPr lang="en-GB" dirty="0">
                <a:solidFill>
                  <a:schemeClr val="bg1"/>
                </a:solidFill>
              </a:rPr>
              <a:t>If you roll a dice you have an equal chance of getting the number 1, 2, 3, 4, 5 or 6!</a:t>
            </a:r>
            <a:r>
              <a:rPr lang="en-GB" dirty="0"/>
              <a:t> </a:t>
            </a:r>
          </a:p>
          <a:p>
            <a:endParaRPr lang="en-US" dirty="0"/>
          </a:p>
        </p:txBody>
      </p:sp>
    </p:spTree>
    <p:extLst>
      <p:ext uri="{BB962C8B-B14F-4D97-AF65-F5344CB8AC3E}">
        <p14:creationId xmlns:p14="http://schemas.microsoft.com/office/powerpoint/2010/main" val="1644483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likelihood  scale</a:t>
            </a:r>
            <a:endParaRPr lang="en-GB" dirty="0"/>
          </a:p>
        </p:txBody>
      </p:sp>
      <p:sp>
        <p:nvSpPr>
          <p:cNvPr id="3" name="Content Placeholder 2"/>
          <p:cNvSpPr>
            <a:spLocks noGrp="1"/>
          </p:cNvSpPr>
          <p:nvPr>
            <p:ph idx="1"/>
          </p:nvPr>
        </p:nvSpPr>
        <p:spPr>
          <a:effectLst>
            <a:glow rad="101600">
              <a:schemeClr val="accent2">
                <a:alpha val="60000"/>
              </a:schemeClr>
            </a:glow>
          </a:effectLst>
        </p:spPr>
        <p:txBody>
          <a:bodyPr/>
          <a:lstStyle/>
          <a:p>
            <a:endParaRPr lang="en-GB" dirty="0" smtClean="0"/>
          </a:p>
          <a:p>
            <a:endParaRPr lang="en-GB" dirty="0"/>
          </a:p>
          <a:p>
            <a:endParaRPr lang="en-GB" dirty="0" smtClean="0"/>
          </a:p>
          <a:p>
            <a:endParaRPr lang="en-GB" dirty="0"/>
          </a:p>
          <a:p>
            <a:endParaRPr lang="en-GB" dirty="0"/>
          </a:p>
        </p:txBody>
      </p:sp>
      <p:cxnSp>
        <p:nvCxnSpPr>
          <p:cNvPr id="5" name="Straight Connector 4"/>
          <p:cNvCxnSpPr/>
          <p:nvPr/>
        </p:nvCxnSpPr>
        <p:spPr>
          <a:xfrm>
            <a:off x="1043608" y="3789040"/>
            <a:ext cx="7200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3528" y="4293096"/>
            <a:ext cx="1728192" cy="369332"/>
          </a:xfrm>
          <a:prstGeom prst="rect">
            <a:avLst/>
          </a:prstGeom>
          <a:noFill/>
        </p:spPr>
        <p:txBody>
          <a:bodyPr wrap="square" rtlCol="0">
            <a:spAutoFit/>
          </a:bodyPr>
          <a:lstStyle/>
          <a:p>
            <a:r>
              <a:rPr lang="en-GB" dirty="0" smtClean="0"/>
              <a:t>impossible</a:t>
            </a:r>
            <a:endParaRPr lang="en-GB" dirty="0"/>
          </a:p>
        </p:txBody>
      </p:sp>
      <p:sp>
        <p:nvSpPr>
          <p:cNvPr id="7" name="TextBox 6"/>
          <p:cNvSpPr txBox="1"/>
          <p:nvPr/>
        </p:nvSpPr>
        <p:spPr>
          <a:xfrm>
            <a:off x="7668344" y="4293096"/>
            <a:ext cx="1192843" cy="369332"/>
          </a:xfrm>
          <a:prstGeom prst="rect">
            <a:avLst/>
          </a:prstGeom>
          <a:noFill/>
        </p:spPr>
        <p:txBody>
          <a:bodyPr wrap="square" rtlCol="0">
            <a:spAutoFit/>
          </a:bodyPr>
          <a:lstStyle/>
          <a:p>
            <a:r>
              <a:rPr lang="en-GB" dirty="0" smtClean="0"/>
              <a:t>certain</a:t>
            </a:r>
            <a:endParaRPr lang="en-GB" dirty="0"/>
          </a:p>
        </p:txBody>
      </p:sp>
      <p:sp>
        <p:nvSpPr>
          <p:cNvPr id="11" name="TextBox 10"/>
          <p:cNvSpPr txBox="1"/>
          <p:nvPr/>
        </p:nvSpPr>
        <p:spPr>
          <a:xfrm>
            <a:off x="4067944" y="4293096"/>
            <a:ext cx="1440160" cy="369332"/>
          </a:xfrm>
          <a:prstGeom prst="rect">
            <a:avLst/>
          </a:prstGeom>
          <a:noFill/>
        </p:spPr>
        <p:txBody>
          <a:bodyPr wrap="square" rtlCol="0">
            <a:spAutoFit/>
          </a:bodyPr>
          <a:lstStyle/>
          <a:p>
            <a:r>
              <a:rPr lang="en-GB" dirty="0" smtClean="0"/>
              <a:t>Even chance</a:t>
            </a:r>
            <a:endParaRPr lang="en-GB" dirty="0"/>
          </a:p>
        </p:txBody>
      </p:sp>
      <p:sp>
        <p:nvSpPr>
          <p:cNvPr id="12" name="TextBox 11"/>
          <p:cNvSpPr txBox="1"/>
          <p:nvPr/>
        </p:nvSpPr>
        <p:spPr>
          <a:xfrm>
            <a:off x="2843808" y="4293096"/>
            <a:ext cx="1224136" cy="369332"/>
          </a:xfrm>
          <a:prstGeom prst="rect">
            <a:avLst/>
          </a:prstGeom>
          <a:noFill/>
        </p:spPr>
        <p:txBody>
          <a:bodyPr wrap="square" rtlCol="0">
            <a:spAutoFit/>
          </a:bodyPr>
          <a:lstStyle/>
          <a:p>
            <a:r>
              <a:rPr lang="en-GB" dirty="0" smtClean="0"/>
              <a:t>unlikely</a:t>
            </a:r>
            <a:endParaRPr lang="en-GB" dirty="0"/>
          </a:p>
        </p:txBody>
      </p:sp>
      <p:sp>
        <p:nvSpPr>
          <p:cNvPr id="13" name="TextBox 12"/>
          <p:cNvSpPr txBox="1"/>
          <p:nvPr/>
        </p:nvSpPr>
        <p:spPr>
          <a:xfrm>
            <a:off x="5724128" y="4293096"/>
            <a:ext cx="1008112" cy="369332"/>
          </a:xfrm>
          <a:prstGeom prst="rect">
            <a:avLst/>
          </a:prstGeom>
          <a:noFill/>
        </p:spPr>
        <p:txBody>
          <a:bodyPr wrap="square" rtlCol="0">
            <a:spAutoFit/>
          </a:bodyPr>
          <a:lstStyle/>
          <a:p>
            <a:r>
              <a:rPr lang="en-GB" dirty="0" smtClean="0"/>
              <a:t>likely</a:t>
            </a:r>
            <a:endParaRPr lang="en-GB" dirty="0"/>
          </a:p>
        </p:txBody>
      </p:sp>
      <p:cxnSp>
        <p:nvCxnSpPr>
          <p:cNvPr id="17" name="Straight Connector 16"/>
          <p:cNvCxnSpPr/>
          <p:nvPr/>
        </p:nvCxnSpPr>
        <p:spPr>
          <a:xfrm>
            <a:off x="8244408" y="3789040"/>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44008" y="3789040"/>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12160" y="3789040"/>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275856" y="3789040"/>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43608" y="3789040"/>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92280" y="3789040"/>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04248" y="4365104"/>
            <a:ext cx="1080120" cy="646331"/>
          </a:xfrm>
          <a:prstGeom prst="rect">
            <a:avLst/>
          </a:prstGeom>
          <a:noFill/>
        </p:spPr>
        <p:txBody>
          <a:bodyPr wrap="square" rtlCol="0">
            <a:spAutoFit/>
          </a:bodyPr>
          <a:lstStyle/>
          <a:p>
            <a:r>
              <a:rPr lang="en-GB" dirty="0" smtClean="0"/>
              <a:t>Very</a:t>
            </a:r>
          </a:p>
          <a:p>
            <a:r>
              <a:rPr lang="en-GB" dirty="0" smtClean="0"/>
              <a:t>likely</a:t>
            </a:r>
            <a:endParaRPr lang="en-GB" dirty="0"/>
          </a:p>
        </p:txBody>
      </p:sp>
      <p:cxnSp>
        <p:nvCxnSpPr>
          <p:cNvPr id="31" name="Straight Connector 30"/>
          <p:cNvCxnSpPr/>
          <p:nvPr/>
        </p:nvCxnSpPr>
        <p:spPr>
          <a:xfrm>
            <a:off x="2051720" y="3789040"/>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619672" y="4293096"/>
            <a:ext cx="1152128" cy="646331"/>
          </a:xfrm>
          <a:prstGeom prst="rect">
            <a:avLst/>
          </a:prstGeom>
          <a:noFill/>
        </p:spPr>
        <p:txBody>
          <a:bodyPr wrap="square" rtlCol="0">
            <a:spAutoFit/>
          </a:bodyPr>
          <a:lstStyle/>
          <a:p>
            <a:r>
              <a:rPr lang="en-GB" dirty="0" smtClean="0"/>
              <a:t>Very</a:t>
            </a:r>
          </a:p>
          <a:p>
            <a:r>
              <a:rPr lang="en-GB" dirty="0" smtClean="0"/>
              <a:t>unlikely</a:t>
            </a:r>
            <a:endParaRPr lang="en-GB" dirty="0"/>
          </a:p>
        </p:txBody>
      </p:sp>
    </p:spTree>
    <p:extLst>
      <p:ext uri="{BB962C8B-B14F-4D97-AF65-F5344CB8AC3E}">
        <p14:creationId xmlns:p14="http://schemas.microsoft.com/office/powerpoint/2010/main" val="3720367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50825" y="260350"/>
            <a:ext cx="4105275"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400" dirty="0"/>
              <a:t>Language of probability</a:t>
            </a:r>
          </a:p>
        </p:txBody>
      </p:sp>
      <p:sp>
        <p:nvSpPr>
          <p:cNvPr id="2053" name="Text Box 5"/>
          <p:cNvSpPr txBox="1">
            <a:spLocks noChangeArrowheads="1"/>
          </p:cNvSpPr>
          <p:nvPr/>
        </p:nvSpPr>
        <p:spPr bwMode="auto">
          <a:xfrm>
            <a:off x="395288" y="1125538"/>
            <a:ext cx="8137525" cy="2308324"/>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400" dirty="0"/>
              <a:t>Probability is the study of how likely something is to happen.</a:t>
            </a:r>
          </a:p>
          <a:p>
            <a:pPr>
              <a:spcBef>
                <a:spcPct val="50000"/>
              </a:spcBef>
            </a:pPr>
            <a:endParaRPr lang="en-GB" sz="2400" dirty="0"/>
          </a:p>
          <a:p>
            <a:pPr>
              <a:spcBef>
                <a:spcPct val="50000"/>
              </a:spcBef>
            </a:pPr>
            <a:r>
              <a:rPr lang="en-GB" sz="2400" dirty="0"/>
              <a:t>It is measured on a PROBABILITY SCALE that ranges from IMPOSSIBLE to CERTAIN.</a:t>
            </a:r>
          </a:p>
        </p:txBody>
      </p:sp>
      <p:sp>
        <p:nvSpPr>
          <p:cNvPr id="2054" name="Line 6"/>
          <p:cNvSpPr>
            <a:spLocks noChangeShapeType="1"/>
          </p:cNvSpPr>
          <p:nvPr/>
        </p:nvSpPr>
        <p:spPr bwMode="auto">
          <a:xfrm>
            <a:off x="971550" y="5300663"/>
            <a:ext cx="7200900" cy="0"/>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2055" name="Line 7"/>
          <p:cNvSpPr>
            <a:spLocks noChangeShapeType="1"/>
          </p:cNvSpPr>
          <p:nvPr/>
        </p:nvSpPr>
        <p:spPr bwMode="auto">
          <a:xfrm>
            <a:off x="971550"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2056" name="Line 8"/>
          <p:cNvSpPr>
            <a:spLocks noChangeShapeType="1"/>
          </p:cNvSpPr>
          <p:nvPr/>
        </p:nvSpPr>
        <p:spPr bwMode="auto">
          <a:xfrm>
            <a:off x="8172450"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2057" name="Text Box 9"/>
          <p:cNvSpPr txBox="1">
            <a:spLocks noChangeArrowheads="1"/>
          </p:cNvSpPr>
          <p:nvPr/>
        </p:nvSpPr>
        <p:spPr bwMode="auto">
          <a:xfrm>
            <a:off x="250825" y="4221163"/>
            <a:ext cx="2017713"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Impossible</a:t>
            </a:r>
          </a:p>
        </p:txBody>
      </p:sp>
      <p:sp>
        <p:nvSpPr>
          <p:cNvPr id="2058" name="Text Box 10"/>
          <p:cNvSpPr txBox="1">
            <a:spLocks noChangeArrowheads="1"/>
          </p:cNvSpPr>
          <p:nvPr/>
        </p:nvSpPr>
        <p:spPr bwMode="auto">
          <a:xfrm>
            <a:off x="7308850" y="4292600"/>
            <a:ext cx="1439863" cy="519113"/>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Certain</a:t>
            </a:r>
          </a:p>
        </p:txBody>
      </p:sp>
      <p:sp>
        <p:nvSpPr>
          <p:cNvPr id="2059" name="Line 11"/>
          <p:cNvSpPr>
            <a:spLocks noChangeShapeType="1"/>
          </p:cNvSpPr>
          <p:nvPr/>
        </p:nvSpPr>
        <p:spPr bwMode="auto">
          <a:xfrm>
            <a:off x="971550" y="4797425"/>
            <a:ext cx="0" cy="215900"/>
          </a:xfrm>
          <a:prstGeom prst="line">
            <a:avLst/>
          </a:prstGeom>
          <a:noFill/>
          <a:ln w="38100">
            <a:solidFill>
              <a:schemeClr val="bg1"/>
            </a:solidFill>
            <a:round/>
            <a:headEnd/>
            <a:tailEnd type="triangle" w="med" len="med"/>
          </a:ln>
          <a:effectLst/>
        </p:spPr>
        <p:txBody>
          <a:bodyPr>
            <a:prstTxWarp prst="textNoShape">
              <a:avLst/>
            </a:prstTxWarp>
          </a:bodyPr>
          <a:lstStyle/>
          <a:p>
            <a:endParaRPr lang="en-US"/>
          </a:p>
        </p:txBody>
      </p:sp>
      <p:sp>
        <p:nvSpPr>
          <p:cNvPr id="2060" name="Line 12"/>
          <p:cNvSpPr>
            <a:spLocks noChangeShapeType="1"/>
          </p:cNvSpPr>
          <p:nvPr/>
        </p:nvSpPr>
        <p:spPr bwMode="auto">
          <a:xfrm>
            <a:off x="8172450" y="4868863"/>
            <a:ext cx="0" cy="215900"/>
          </a:xfrm>
          <a:prstGeom prst="line">
            <a:avLst/>
          </a:prstGeom>
          <a:noFill/>
          <a:ln w="38100">
            <a:solidFill>
              <a:schemeClr val="bg1"/>
            </a:solidFill>
            <a:round/>
            <a:headEnd/>
            <a:tailEnd type="triangle" w="med" len="med"/>
          </a:ln>
          <a:effectLst/>
        </p:spPr>
        <p:txBody>
          <a:bodyPr>
            <a:prstTxWarp prst="textNoShape">
              <a:avLst/>
            </a:prstTxWarp>
          </a:bodyPr>
          <a:lstStyle/>
          <a:p>
            <a:endParaRPr lang="en-US"/>
          </a:p>
        </p:txBody>
      </p:sp>
    </p:spTree>
    <p:extLst>
      <p:ext uri="{BB962C8B-B14F-4D97-AF65-F5344CB8AC3E}">
        <p14:creationId xmlns:p14="http://schemas.microsoft.com/office/powerpoint/2010/main" val="4216192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50825" y="260350"/>
            <a:ext cx="4105275"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400" dirty="0"/>
              <a:t>Language of probability</a:t>
            </a:r>
          </a:p>
        </p:txBody>
      </p:sp>
      <p:sp>
        <p:nvSpPr>
          <p:cNvPr id="3075" name="Text Box 3"/>
          <p:cNvSpPr txBox="1">
            <a:spLocks noChangeArrowheads="1"/>
          </p:cNvSpPr>
          <p:nvPr/>
        </p:nvSpPr>
        <p:spPr bwMode="auto">
          <a:xfrm>
            <a:off x="395288" y="1125538"/>
            <a:ext cx="8137525" cy="830997"/>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400" dirty="0"/>
              <a:t>Since something that has no chance of happening is IMPOSSIBLE, it is said to have a 0 % chance of happening</a:t>
            </a:r>
          </a:p>
        </p:txBody>
      </p:sp>
      <p:sp>
        <p:nvSpPr>
          <p:cNvPr id="3076" name="Line 4"/>
          <p:cNvSpPr>
            <a:spLocks noChangeShapeType="1"/>
          </p:cNvSpPr>
          <p:nvPr/>
        </p:nvSpPr>
        <p:spPr bwMode="auto">
          <a:xfrm>
            <a:off x="971550" y="5300663"/>
            <a:ext cx="7200900" cy="0"/>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3077" name="Line 5"/>
          <p:cNvSpPr>
            <a:spLocks noChangeShapeType="1"/>
          </p:cNvSpPr>
          <p:nvPr/>
        </p:nvSpPr>
        <p:spPr bwMode="auto">
          <a:xfrm>
            <a:off x="971550"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3078" name="Line 6"/>
          <p:cNvSpPr>
            <a:spLocks noChangeShapeType="1"/>
          </p:cNvSpPr>
          <p:nvPr/>
        </p:nvSpPr>
        <p:spPr bwMode="auto">
          <a:xfrm>
            <a:off x="8172450"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3079" name="Text Box 7"/>
          <p:cNvSpPr txBox="1">
            <a:spLocks noChangeArrowheads="1"/>
          </p:cNvSpPr>
          <p:nvPr/>
        </p:nvSpPr>
        <p:spPr bwMode="auto">
          <a:xfrm>
            <a:off x="250825" y="4221163"/>
            <a:ext cx="2017713"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Impossible</a:t>
            </a:r>
          </a:p>
        </p:txBody>
      </p:sp>
      <p:sp>
        <p:nvSpPr>
          <p:cNvPr id="3080" name="Text Box 8"/>
          <p:cNvSpPr txBox="1">
            <a:spLocks noChangeArrowheads="1"/>
          </p:cNvSpPr>
          <p:nvPr/>
        </p:nvSpPr>
        <p:spPr bwMode="auto">
          <a:xfrm>
            <a:off x="7308850" y="4292600"/>
            <a:ext cx="1439863" cy="519113"/>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Certain</a:t>
            </a:r>
          </a:p>
        </p:txBody>
      </p:sp>
      <p:sp>
        <p:nvSpPr>
          <p:cNvPr id="3081" name="Line 9"/>
          <p:cNvSpPr>
            <a:spLocks noChangeShapeType="1"/>
          </p:cNvSpPr>
          <p:nvPr/>
        </p:nvSpPr>
        <p:spPr bwMode="auto">
          <a:xfrm>
            <a:off x="971550" y="4797425"/>
            <a:ext cx="0" cy="215900"/>
          </a:xfrm>
          <a:prstGeom prst="line">
            <a:avLst/>
          </a:prstGeom>
          <a:noFill/>
          <a:ln w="38100">
            <a:solidFill>
              <a:schemeClr val="bg1"/>
            </a:solidFill>
            <a:round/>
            <a:headEnd/>
            <a:tailEnd type="triangle" w="med" len="med"/>
          </a:ln>
          <a:effectLst/>
        </p:spPr>
        <p:txBody>
          <a:bodyPr>
            <a:prstTxWarp prst="textNoShape">
              <a:avLst/>
            </a:prstTxWarp>
          </a:bodyPr>
          <a:lstStyle/>
          <a:p>
            <a:endParaRPr lang="en-US"/>
          </a:p>
        </p:txBody>
      </p:sp>
      <p:sp>
        <p:nvSpPr>
          <p:cNvPr id="3082" name="Line 10"/>
          <p:cNvSpPr>
            <a:spLocks noChangeShapeType="1"/>
          </p:cNvSpPr>
          <p:nvPr/>
        </p:nvSpPr>
        <p:spPr bwMode="auto">
          <a:xfrm>
            <a:off x="8172450" y="4868863"/>
            <a:ext cx="0" cy="215900"/>
          </a:xfrm>
          <a:prstGeom prst="line">
            <a:avLst/>
          </a:prstGeom>
          <a:noFill/>
          <a:ln w="38100">
            <a:solidFill>
              <a:schemeClr val="bg1"/>
            </a:solidFill>
            <a:round/>
            <a:headEnd/>
            <a:tailEnd type="triangle" w="med" len="med"/>
          </a:ln>
          <a:effectLst/>
        </p:spPr>
        <p:txBody>
          <a:bodyPr>
            <a:prstTxWarp prst="textNoShape">
              <a:avLst/>
            </a:prstTxWarp>
          </a:bodyPr>
          <a:lstStyle/>
          <a:p>
            <a:endParaRPr lang="en-US"/>
          </a:p>
        </p:txBody>
      </p:sp>
      <p:sp>
        <p:nvSpPr>
          <p:cNvPr id="3083" name="Text Box 11"/>
          <p:cNvSpPr txBox="1">
            <a:spLocks noChangeArrowheads="1"/>
          </p:cNvSpPr>
          <p:nvPr/>
        </p:nvSpPr>
        <p:spPr bwMode="auto">
          <a:xfrm>
            <a:off x="611188" y="5589588"/>
            <a:ext cx="936625"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solidFill>
                  <a:srgbClr val="FFFF00"/>
                </a:solidFill>
              </a:rPr>
              <a:t>0 %</a:t>
            </a:r>
          </a:p>
        </p:txBody>
      </p:sp>
    </p:spTree>
    <p:extLst>
      <p:ext uri="{BB962C8B-B14F-4D97-AF65-F5344CB8AC3E}">
        <p14:creationId xmlns:p14="http://schemas.microsoft.com/office/powerpoint/2010/main" val="3318709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68538" y="260350"/>
            <a:ext cx="4105275"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400" dirty="0"/>
              <a:t>Language of probability</a:t>
            </a:r>
          </a:p>
        </p:txBody>
      </p:sp>
      <p:sp>
        <p:nvSpPr>
          <p:cNvPr id="4099" name="Text Box 3"/>
          <p:cNvSpPr txBox="1">
            <a:spLocks noChangeArrowheads="1"/>
          </p:cNvSpPr>
          <p:nvPr/>
        </p:nvSpPr>
        <p:spPr bwMode="auto">
          <a:xfrm>
            <a:off x="250826" y="1125538"/>
            <a:ext cx="8281988" cy="830997"/>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GB" sz="2400" dirty="0"/>
              <a:t>Since something that is definitely going to happen is said to be CERTAIN, it is said to have 100 % chance of happening.</a:t>
            </a:r>
          </a:p>
        </p:txBody>
      </p:sp>
      <p:sp>
        <p:nvSpPr>
          <p:cNvPr id="4100" name="Line 4"/>
          <p:cNvSpPr>
            <a:spLocks noChangeShapeType="1"/>
          </p:cNvSpPr>
          <p:nvPr/>
        </p:nvSpPr>
        <p:spPr bwMode="auto">
          <a:xfrm>
            <a:off x="971550" y="5300663"/>
            <a:ext cx="7200900" cy="0"/>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4101" name="Line 5"/>
          <p:cNvSpPr>
            <a:spLocks noChangeShapeType="1"/>
          </p:cNvSpPr>
          <p:nvPr/>
        </p:nvSpPr>
        <p:spPr bwMode="auto">
          <a:xfrm>
            <a:off x="971550"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4102" name="Line 6"/>
          <p:cNvSpPr>
            <a:spLocks noChangeShapeType="1"/>
          </p:cNvSpPr>
          <p:nvPr/>
        </p:nvSpPr>
        <p:spPr bwMode="auto">
          <a:xfrm>
            <a:off x="8172450"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4103" name="Text Box 7"/>
          <p:cNvSpPr txBox="1">
            <a:spLocks noChangeArrowheads="1"/>
          </p:cNvSpPr>
          <p:nvPr/>
        </p:nvSpPr>
        <p:spPr bwMode="auto">
          <a:xfrm>
            <a:off x="250825" y="4221163"/>
            <a:ext cx="2017713"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Impossible</a:t>
            </a:r>
          </a:p>
        </p:txBody>
      </p:sp>
      <p:sp>
        <p:nvSpPr>
          <p:cNvPr id="4104" name="Text Box 8"/>
          <p:cNvSpPr txBox="1">
            <a:spLocks noChangeArrowheads="1"/>
          </p:cNvSpPr>
          <p:nvPr/>
        </p:nvSpPr>
        <p:spPr bwMode="auto">
          <a:xfrm>
            <a:off x="7308850" y="4292600"/>
            <a:ext cx="1439863" cy="519113"/>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Certain</a:t>
            </a:r>
          </a:p>
        </p:txBody>
      </p:sp>
      <p:sp>
        <p:nvSpPr>
          <p:cNvPr id="4105" name="Line 9"/>
          <p:cNvSpPr>
            <a:spLocks noChangeShapeType="1"/>
          </p:cNvSpPr>
          <p:nvPr/>
        </p:nvSpPr>
        <p:spPr bwMode="auto">
          <a:xfrm>
            <a:off x="971550" y="4797425"/>
            <a:ext cx="0" cy="215900"/>
          </a:xfrm>
          <a:prstGeom prst="line">
            <a:avLst/>
          </a:prstGeom>
          <a:noFill/>
          <a:ln w="38100">
            <a:solidFill>
              <a:schemeClr val="bg1"/>
            </a:solidFill>
            <a:round/>
            <a:headEnd/>
            <a:tailEnd type="triangle" w="med" len="med"/>
          </a:ln>
          <a:effectLst/>
        </p:spPr>
        <p:txBody>
          <a:bodyPr>
            <a:prstTxWarp prst="textNoShape">
              <a:avLst/>
            </a:prstTxWarp>
          </a:bodyPr>
          <a:lstStyle/>
          <a:p>
            <a:endParaRPr lang="en-US"/>
          </a:p>
        </p:txBody>
      </p:sp>
      <p:sp>
        <p:nvSpPr>
          <p:cNvPr id="4106" name="Line 10"/>
          <p:cNvSpPr>
            <a:spLocks noChangeShapeType="1"/>
          </p:cNvSpPr>
          <p:nvPr/>
        </p:nvSpPr>
        <p:spPr bwMode="auto">
          <a:xfrm>
            <a:off x="8172450" y="4868863"/>
            <a:ext cx="0" cy="215900"/>
          </a:xfrm>
          <a:prstGeom prst="line">
            <a:avLst/>
          </a:prstGeom>
          <a:noFill/>
          <a:ln w="38100">
            <a:solidFill>
              <a:schemeClr val="bg1"/>
            </a:solidFill>
            <a:round/>
            <a:headEnd/>
            <a:tailEnd type="triangle" w="med" len="med"/>
          </a:ln>
          <a:effectLst/>
        </p:spPr>
        <p:txBody>
          <a:bodyPr>
            <a:prstTxWarp prst="textNoShape">
              <a:avLst/>
            </a:prstTxWarp>
          </a:bodyPr>
          <a:lstStyle/>
          <a:p>
            <a:endParaRPr lang="en-US"/>
          </a:p>
        </p:txBody>
      </p:sp>
      <p:sp>
        <p:nvSpPr>
          <p:cNvPr id="4107" name="Text Box 11"/>
          <p:cNvSpPr txBox="1">
            <a:spLocks noChangeArrowheads="1"/>
          </p:cNvSpPr>
          <p:nvPr/>
        </p:nvSpPr>
        <p:spPr bwMode="auto">
          <a:xfrm>
            <a:off x="611188" y="5589588"/>
            <a:ext cx="863600"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0 %</a:t>
            </a:r>
          </a:p>
        </p:txBody>
      </p:sp>
      <p:sp>
        <p:nvSpPr>
          <p:cNvPr id="4108" name="Text Box 12"/>
          <p:cNvSpPr txBox="1">
            <a:spLocks noChangeArrowheads="1"/>
          </p:cNvSpPr>
          <p:nvPr/>
        </p:nvSpPr>
        <p:spPr bwMode="auto">
          <a:xfrm>
            <a:off x="7596188" y="5661025"/>
            <a:ext cx="1296987" cy="519113"/>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solidFill>
                  <a:srgbClr val="FFFF00"/>
                </a:solidFill>
              </a:rPr>
              <a:t>100 %</a:t>
            </a:r>
          </a:p>
        </p:txBody>
      </p:sp>
    </p:spTree>
    <p:extLst>
      <p:ext uri="{BB962C8B-B14F-4D97-AF65-F5344CB8AC3E}">
        <p14:creationId xmlns:p14="http://schemas.microsoft.com/office/powerpoint/2010/main" val="16303660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50825" y="260350"/>
            <a:ext cx="4105275"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400" dirty="0"/>
              <a:t>Language of probability</a:t>
            </a:r>
          </a:p>
        </p:txBody>
      </p:sp>
      <p:sp>
        <p:nvSpPr>
          <p:cNvPr id="5123" name="Text Box 3"/>
          <p:cNvSpPr txBox="1">
            <a:spLocks noChangeArrowheads="1"/>
          </p:cNvSpPr>
          <p:nvPr/>
        </p:nvSpPr>
        <p:spPr bwMode="auto">
          <a:xfrm>
            <a:off x="431800" y="1125538"/>
            <a:ext cx="8137525" cy="138499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GB" sz="2800" dirty="0"/>
              <a:t>If something has the same chance of happening as it has of not happening, it is said to be an EVEN CHANCE (50 %)</a:t>
            </a:r>
          </a:p>
        </p:txBody>
      </p:sp>
      <p:sp>
        <p:nvSpPr>
          <p:cNvPr id="5124" name="Line 4"/>
          <p:cNvSpPr>
            <a:spLocks noChangeShapeType="1"/>
          </p:cNvSpPr>
          <p:nvPr/>
        </p:nvSpPr>
        <p:spPr bwMode="auto">
          <a:xfrm>
            <a:off x="971550" y="5300663"/>
            <a:ext cx="7200900" cy="0"/>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5125" name="Line 5"/>
          <p:cNvSpPr>
            <a:spLocks noChangeShapeType="1"/>
          </p:cNvSpPr>
          <p:nvPr/>
        </p:nvSpPr>
        <p:spPr bwMode="auto">
          <a:xfrm>
            <a:off x="971550"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5126" name="Line 6"/>
          <p:cNvSpPr>
            <a:spLocks noChangeShapeType="1"/>
          </p:cNvSpPr>
          <p:nvPr/>
        </p:nvSpPr>
        <p:spPr bwMode="auto">
          <a:xfrm>
            <a:off x="8172450"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5127" name="Text Box 7"/>
          <p:cNvSpPr txBox="1">
            <a:spLocks noChangeArrowheads="1"/>
          </p:cNvSpPr>
          <p:nvPr/>
        </p:nvSpPr>
        <p:spPr bwMode="auto">
          <a:xfrm>
            <a:off x="250825" y="4221163"/>
            <a:ext cx="2017713"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Impossible</a:t>
            </a:r>
          </a:p>
        </p:txBody>
      </p:sp>
      <p:sp>
        <p:nvSpPr>
          <p:cNvPr id="5128" name="Text Box 8"/>
          <p:cNvSpPr txBox="1">
            <a:spLocks noChangeArrowheads="1"/>
          </p:cNvSpPr>
          <p:nvPr/>
        </p:nvSpPr>
        <p:spPr bwMode="auto">
          <a:xfrm>
            <a:off x="7308850" y="4292600"/>
            <a:ext cx="1439863" cy="519113"/>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Certain</a:t>
            </a:r>
          </a:p>
        </p:txBody>
      </p:sp>
      <p:sp>
        <p:nvSpPr>
          <p:cNvPr id="5129" name="Line 9"/>
          <p:cNvSpPr>
            <a:spLocks noChangeShapeType="1"/>
          </p:cNvSpPr>
          <p:nvPr/>
        </p:nvSpPr>
        <p:spPr bwMode="auto">
          <a:xfrm>
            <a:off x="971550" y="4797425"/>
            <a:ext cx="0" cy="215900"/>
          </a:xfrm>
          <a:prstGeom prst="line">
            <a:avLst/>
          </a:prstGeom>
          <a:noFill/>
          <a:ln w="38100">
            <a:solidFill>
              <a:schemeClr val="bg1"/>
            </a:solidFill>
            <a:round/>
            <a:headEnd/>
            <a:tailEnd type="triangle" w="med" len="med"/>
          </a:ln>
          <a:effectLst/>
        </p:spPr>
        <p:txBody>
          <a:bodyPr>
            <a:prstTxWarp prst="textNoShape">
              <a:avLst/>
            </a:prstTxWarp>
          </a:bodyPr>
          <a:lstStyle/>
          <a:p>
            <a:endParaRPr lang="en-US"/>
          </a:p>
        </p:txBody>
      </p:sp>
      <p:sp>
        <p:nvSpPr>
          <p:cNvPr id="5130" name="Line 10"/>
          <p:cNvSpPr>
            <a:spLocks noChangeShapeType="1"/>
          </p:cNvSpPr>
          <p:nvPr/>
        </p:nvSpPr>
        <p:spPr bwMode="auto">
          <a:xfrm>
            <a:off x="8172450" y="4868863"/>
            <a:ext cx="0" cy="215900"/>
          </a:xfrm>
          <a:prstGeom prst="line">
            <a:avLst/>
          </a:prstGeom>
          <a:noFill/>
          <a:ln w="38100">
            <a:solidFill>
              <a:schemeClr val="bg1"/>
            </a:solidFill>
            <a:round/>
            <a:headEnd/>
            <a:tailEnd type="triangle" w="med" len="med"/>
          </a:ln>
          <a:effectLst/>
        </p:spPr>
        <p:txBody>
          <a:bodyPr>
            <a:prstTxWarp prst="textNoShape">
              <a:avLst/>
            </a:prstTxWarp>
          </a:bodyPr>
          <a:lstStyle/>
          <a:p>
            <a:endParaRPr lang="en-US"/>
          </a:p>
        </p:txBody>
      </p:sp>
      <p:sp>
        <p:nvSpPr>
          <p:cNvPr id="5131" name="Text Box 11"/>
          <p:cNvSpPr txBox="1">
            <a:spLocks noChangeArrowheads="1"/>
          </p:cNvSpPr>
          <p:nvPr/>
        </p:nvSpPr>
        <p:spPr bwMode="auto">
          <a:xfrm>
            <a:off x="611188" y="5589588"/>
            <a:ext cx="863600"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0 %</a:t>
            </a:r>
          </a:p>
        </p:txBody>
      </p:sp>
      <p:sp>
        <p:nvSpPr>
          <p:cNvPr id="5132" name="Text Box 12"/>
          <p:cNvSpPr txBox="1">
            <a:spLocks noChangeArrowheads="1"/>
          </p:cNvSpPr>
          <p:nvPr/>
        </p:nvSpPr>
        <p:spPr bwMode="auto">
          <a:xfrm>
            <a:off x="7596188" y="5661025"/>
            <a:ext cx="1296987" cy="519113"/>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100 %</a:t>
            </a:r>
          </a:p>
        </p:txBody>
      </p:sp>
      <p:sp>
        <p:nvSpPr>
          <p:cNvPr id="5134" name="Rectangle 14"/>
          <p:cNvSpPr>
            <a:spLocks noChangeArrowheads="1"/>
          </p:cNvSpPr>
          <p:nvPr/>
        </p:nvSpPr>
        <p:spPr bwMode="auto">
          <a:xfrm>
            <a:off x="3348038" y="4292600"/>
            <a:ext cx="2200275" cy="519113"/>
          </a:xfrm>
          <a:prstGeom prst="rect">
            <a:avLst/>
          </a:prstGeom>
          <a:noFill/>
          <a:ln w="38100">
            <a:noFill/>
            <a:miter lim="800000"/>
            <a:headEnd/>
            <a:tailEnd/>
          </a:ln>
          <a:effectLst/>
        </p:spPr>
        <p:txBody>
          <a:bodyPr wrap="none">
            <a:prstTxWarp prst="textNoShape">
              <a:avLst/>
            </a:prstTxWarp>
            <a:spAutoFit/>
          </a:bodyPr>
          <a:lstStyle/>
          <a:p>
            <a:r>
              <a:rPr lang="en-GB">
                <a:solidFill>
                  <a:srgbClr val="FFFF00"/>
                </a:solidFill>
              </a:rPr>
              <a:t>Even chance</a:t>
            </a:r>
          </a:p>
        </p:txBody>
      </p:sp>
      <p:sp>
        <p:nvSpPr>
          <p:cNvPr id="5135" name="Line 15"/>
          <p:cNvSpPr>
            <a:spLocks noChangeShapeType="1"/>
          </p:cNvSpPr>
          <p:nvPr/>
        </p:nvSpPr>
        <p:spPr bwMode="auto">
          <a:xfrm>
            <a:off x="4500563"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5136" name="Rectangle 16"/>
          <p:cNvSpPr>
            <a:spLocks noChangeArrowheads="1"/>
          </p:cNvSpPr>
          <p:nvPr/>
        </p:nvSpPr>
        <p:spPr bwMode="auto">
          <a:xfrm>
            <a:off x="4140200" y="5589588"/>
            <a:ext cx="1017588" cy="519112"/>
          </a:xfrm>
          <a:prstGeom prst="rect">
            <a:avLst/>
          </a:prstGeom>
          <a:noFill/>
          <a:ln w="38100">
            <a:noFill/>
            <a:miter lim="800000"/>
            <a:headEnd/>
            <a:tailEnd/>
          </a:ln>
          <a:effectLst/>
        </p:spPr>
        <p:txBody>
          <a:bodyPr wrap="none">
            <a:prstTxWarp prst="textNoShape">
              <a:avLst/>
            </a:prstTxWarp>
            <a:spAutoFit/>
          </a:bodyPr>
          <a:lstStyle/>
          <a:p>
            <a:r>
              <a:rPr lang="en-GB">
                <a:solidFill>
                  <a:srgbClr val="FFFF00"/>
                </a:solidFill>
              </a:rPr>
              <a:t>50 %</a:t>
            </a:r>
          </a:p>
        </p:txBody>
      </p:sp>
    </p:spTree>
    <p:extLst>
      <p:ext uri="{BB962C8B-B14F-4D97-AF65-F5344CB8AC3E}">
        <p14:creationId xmlns:p14="http://schemas.microsoft.com/office/powerpoint/2010/main" val="1461820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Try it yourself…</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0963" name="Rectangle 3"/>
          <p:cNvSpPr>
            <a:spLocks noGrp="1" noChangeArrowheads="1"/>
          </p:cNvSpPr>
          <p:nvPr>
            <p:ph idx="1"/>
          </p:nvPr>
        </p:nvSpPr>
        <p:spPr/>
        <p:txBody>
          <a:bodyPr>
            <a:normAutofit/>
          </a:bodyPr>
          <a:lstStyle/>
          <a:p>
            <a:r>
              <a:rPr lang="en-IE" sz="3600" dirty="0">
                <a:solidFill>
                  <a:srgbClr val="000000"/>
                </a:solidFill>
              </a:rPr>
              <a:t>Now, could you come up with a definition for probability?</a:t>
            </a:r>
            <a:endParaRPr lang="en-US" sz="3600" dirty="0">
              <a:solidFill>
                <a:srgbClr val="0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95288" y="464687"/>
            <a:ext cx="4105275" cy="52322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GB" sz="2800" dirty="0"/>
              <a:t>Language of probability</a:t>
            </a:r>
          </a:p>
        </p:txBody>
      </p:sp>
      <p:sp>
        <p:nvSpPr>
          <p:cNvPr id="6147" name="Text Box 3"/>
          <p:cNvSpPr txBox="1">
            <a:spLocks noChangeArrowheads="1"/>
          </p:cNvSpPr>
          <p:nvPr/>
        </p:nvSpPr>
        <p:spPr bwMode="auto">
          <a:xfrm>
            <a:off x="395288" y="1125538"/>
            <a:ext cx="8137525" cy="830997"/>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400" dirty="0"/>
              <a:t>Something that is UNLIKELY to happen would be shown somewhere along here</a:t>
            </a:r>
          </a:p>
        </p:txBody>
      </p:sp>
      <p:sp>
        <p:nvSpPr>
          <p:cNvPr id="6148" name="Line 4"/>
          <p:cNvSpPr>
            <a:spLocks noChangeShapeType="1"/>
          </p:cNvSpPr>
          <p:nvPr/>
        </p:nvSpPr>
        <p:spPr bwMode="auto">
          <a:xfrm>
            <a:off x="971550" y="5300663"/>
            <a:ext cx="7200900" cy="0"/>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6149" name="Line 5"/>
          <p:cNvSpPr>
            <a:spLocks noChangeShapeType="1"/>
          </p:cNvSpPr>
          <p:nvPr/>
        </p:nvSpPr>
        <p:spPr bwMode="auto">
          <a:xfrm>
            <a:off x="971550"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6150" name="Line 6"/>
          <p:cNvSpPr>
            <a:spLocks noChangeShapeType="1"/>
          </p:cNvSpPr>
          <p:nvPr/>
        </p:nvSpPr>
        <p:spPr bwMode="auto">
          <a:xfrm>
            <a:off x="8172450"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6151" name="Text Box 7"/>
          <p:cNvSpPr txBox="1">
            <a:spLocks noChangeArrowheads="1"/>
          </p:cNvSpPr>
          <p:nvPr/>
        </p:nvSpPr>
        <p:spPr bwMode="auto">
          <a:xfrm>
            <a:off x="250825" y="4221163"/>
            <a:ext cx="2017713"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Impossible</a:t>
            </a:r>
          </a:p>
        </p:txBody>
      </p:sp>
      <p:sp>
        <p:nvSpPr>
          <p:cNvPr id="6152" name="Text Box 8"/>
          <p:cNvSpPr txBox="1">
            <a:spLocks noChangeArrowheads="1"/>
          </p:cNvSpPr>
          <p:nvPr/>
        </p:nvSpPr>
        <p:spPr bwMode="auto">
          <a:xfrm>
            <a:off x="7308850" y="4292600"/>
            <a:ext cx="1439863" cy="519113"/>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Certain</a:t>
            </a:r>
          </a:p>
        </p:txBody>
      </p:sp>
      <p:sp>
        <p:nvSpPr>
          <p:cNvPr id="6153" name="Line 9"/>
          <p:cNvSpPr>
            <a:spLocks noChangeShapeType="1"/>
          </p:cNvSpPr>
          <p:nvPr/>
        </p:nvSpPr>
        <p:spPr bwMode="auto">
          <a:xfrm>
            <a:off x="971550" y="4797425"/>
            <a:ext cx="0" cy="215900"/>
          </a:xfrm>
          <a:prstGeom prst="line">
            <a:avLst/>
          </a:prstGeom>
          <a:noFill/>
          <a:ln w="38100">
            <a:solidFill>
              <a:schemeClr val="bg1"/>
            </a:solidFill>
            <a:round/>
            <a:headEnd/>
            <a:tailEnd type="triangle" w="med" len="med"/>
          </a:ln>
          <a:effectLst/>
        </p:spPr>
        <p:txBody>
          <a:bodyPr>
            <a:prstTxWarp prst="textNoShape">
              <a:avLst/>
            </a:prstTxWarp>
          </a:bodyPr>
          <a:lstStyle/>
          <a:p>
            <a:endParaRPr lang="en-US"/>
          </a:p>
        </p:txBody>
      </p:sp>
      <p:sp>
        <p:nvSpPr>
          <p:cNvPr id="6154" name="Line 10"/>
          <p:cNvSpPr>
            <a:spLocks noChangeShapeType="1"/>
          </p:cNvSpPr>
          <p:nvPr/>
        </p:nvSpPr>
        <p:spPr bwMode="auto">
          <a:xfrm>
            <a:off x="8172450" y="4868863"/>
            <a:ext cx="0" cy="215900"/>
          </a:xfrm>
          <a:prstGeom prst="line">
            <a:avLst/>
          </a:prstGeom>
          <a:noFill/>
          <a:ln w="38100">
            <a:solidFill>
              <a:schemeClr val="bg1"/>
            </a:solidFill>
            <a:round/>
            <a:headEnd/>
            <a:tailEnd type="triangle" w="med" len="med"/>
          </a:ln>
          <a:effectLst/>
        </p:spPr>
        <p:txBody>
          <a:bodyPr>
            <a:prstTxWarp prst="textNoShape">
              <a:avLst/>
            </a:prstTxWarp>
          </a:bodyPr>
          <a:lstStyle/>
          <a:p>
            <a:endParaRPr lang="en-US"/>
          </a:p>
        </p:txBody>
      </p:sp>
      <p:sp>
        <p:nvSpPr>
          <p:cNvPr id="6155" name="Text Box 11"/>
          <p:cNvSpPr txBox="1">
            <a:spLocks noChangeArrowheads="1"/>
          </p:cNvSpPr>
          <p:nvPr/>
        </p:nvSpPr>
        <p:spPr bwMode="auto">
          <a:xfrm>
            <a:off x="611188" y="5589588"/>
            <a:ext cx="863600"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0 %</a:t>
            </a:r>
          </a:p>
        </p:txBody>
      </p:sp>
      <p:sp>
        <p:nvSpPr>
          <p:cNvPr id="6156" name="Text Box 12"/>
          <p:cNvSpPr txBox="1">
            <a:spLocks noChangeArrowheads="1"/>
          </p:cNvSpPr>
          <p:nvPr/>
        </p:nvSpPr>
        <p:spPr bwMode="auto">
          <a:xfrm>
            <a:off x="7596188" y="5661025"/>
            <a:ext cx="1296987" cy="519113"/>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100 %</a:t>
            </a:r>
          </a:p>
        </p:txBody>
      </p:sp>
      <p:sp>
        <p:nvSpPr>
          <p:cNvPr id="6157" name="Rectangle 13"/>
          <p:cNvSpPr>
            <a:spLocks noChangeArrowheads="1"/>
          </p:cNvSpPr>
          <p:nvPr/>
        </p:nvSpPr>
        <p:spPr bwMode="auto">
          <a:xfrm>
            <a:off x="3348038" y="4292600"/>
            <a:ext cx="2200275" cy="519113"/>
          </a:xfrm>
          <a:prstGeom prst="rect">
            <a:avLst/>
          </a:prstGeom>
          <a:noFill/>
          <a:ln w="38100">
            <a:noFill/>
            <a:miter lim="800000"/>
            <a:headEnd/>
            <a:tailEnd/>
          </a:ln>
          <a:effectLst/>
        </p:spPr>
        <p:txBody>
          <a:bodyPr wrap="none">
            <a:prstTxWarp prst="textNoShape">
              <a:avLst/>
            </a:prstTxWarp>
            <a:spAutoFit/>
          </a:bodyPr>
          <a:lstStyle/>
          <a:p>
            <a:r>
              <a:rPr lang="en-GB"/>
              <a:t>Even chance</a:t>
            </a:r>
          </a:p>
        </p:txBody>
      </p:sp>
      <p:sp>
        <p:nvSpPr>
          <p:cNvPr id="6158" name="Line 14"/>
          <p:cNvSpPr>
            <a:spLocks noChangeShapeType="1"/>
          </p:cNvSpPr>
          <p:nvPr/>
        </p:nvSpPr>
        <p:spPr bwMode="auto">
          <a:xfrm>
            <a:off x="4500563"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6159" name="Rectangle 15"/>
          <p:cNvSpPr>
            <a:spLocks noChangeArrowheads="1"/>
          </p:cNvSpPr>
          <p:nvPr/>
        </p:nvSpPr>
        <p:spPr bwMode="auto">
          <a:xfrm>
            <a:off x="4140200" y="5589588"/>
            <a:ext cx="1017588" cy="519112"/>
          </a:xfrm>
          <a:prstGeom prst="rect">
            <a:avLst/>
          </a:prstGeom>
          <a:noFill/>
          <a:ln w="38100">
            <a:noFill/>
            <a:miter lim="800000"/>
            <a:headEnd/>
            <a:tailEnd/>
          </a:ln>
          <a:effectLst/>
        </p:spPr>
        <p:txBody>
          <a:bodyPr wrap="none">
            <a:prstTxWarp prst="textNoShape">
              <a:avLst/>
            </a:prstTxWarp>
            <a:spAutoFit/>
          </a:bodyPr>
          <a:lstStyle/>
          <a:p>
            <a:r>
              <a:rPr lang="en-GB"/>
              <a:t>50 %</a:t>
            </a:r>
          </a:p>
        </p:txBody>
      </p:sp>
      <p:sp>
        <p:nvSpPr>
          <p:cNvPr id="6161" name="Line 17"/>
          <p:cNvSpPr>
            <a:spLocks noChangeShapeType="1"/>
          </p:cNvSpPr>
          <p:nvPr/>
        </p:nvSpPr>
        <p:spPr bwMode="auto">
          <a:xfrm flipH="1">
            <a:off x="2698750" y="2133600"/>
            <a:ext cx="2520950" cy="2951163"/>
          </a:xfrm>
          <a:prstGeom prst="line">
            <a:avLst/>
          </a:prstGeom>
          <a:noFill/>
          <a:ln w="38100">
            <a:solidFill>
              <a:srgbClr val="FFFF99"/>
            </a:solidFill>
            <a:round/>
            <a:headEnd/>
            <a:tailEnd type="triangle" w="med" len="med"/>
          </a:ln>
          <a:effectLst/>
        </p:spPr>
        <p:txBody>
          <a:bodyPr>
            <a:prstTxWarp prst="textNoShape">
              <a:avLst/>
            </a:prstTxWarp>
          </a:bodyPr>
          <a:lstStyle/>
          <a:p>
            <a:endParaRPr lang="en-US"/>
          </a:p>
        </p:txBody>
      </p:sp>
      <p:sp>
        <p:nvSpPr>
          <p:cNvPr id="6163" name="Line 19"/>
          <p:cNvSpPr>
            <a:spLocks noChangeShapeType="1"/>
          </p:cNvSpPr>
          <p:nvPr/>
        </p:nvSpPr>
        <p:spPr bwMode="auto">
          <a:xfrm>
            <a:off x="971550" y="5300663"/>
            <a:ext cx="3529013" cy="0"/>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6164" name="Rectangle 20"/>
          <p:cNvSpPr>
            <a:spLocks noChangeArrowheads="1"/>
          </p:cNvSpPr>
          <p:nvPr/>
        </p:nvSpPr>
        <p:spPr bwMode="auto">
          <a:xfrm>
            <a:off x="2268538" y="5445125"/>
            <a:ext cx="911225" cy="519113"/>
          </a:xfrm>
          <a:prstGeom prst="rect">
            <a:avLst/>
          </a:prstGeom>
          <a:noFill/>
          <a:ln w="38100">
            <a:noFill/>
            <a:miter lim="800000"/>
            <a:headEnd/>
            <a:tailEnd/>
          </a:ln>
          <a:effectLst/>
        </p:spPr>
        <p:txBody>
          <a:bodyPr wrap="none">
            <a:prstTxWarp prst="textNoShape">
              <a:avLst/>
            </a:prstTxWarp>
            <a:spAutoFit/>
          </a:bodyPr>
          <a:lstStyle/>
          <a:p>
            <a:pPr>
              <a:spcBef>
                <a:spcPct val="50000"/>
              </a:spcBef>
            </a:pPr>
            <a:r>
              <a:rPr lang="en-GB"/>
              <a:t>25%</a:t>
            </a:r>
          </a:p>
        </p:txBody>
      </p:sp>
    </p:spTree>
    <p:extLst>
      <p:ext uri="{BB962C8B-B14F-4D97-AF65-F5344CB8AC3E}">
        <p14:creationId xmlns:p14="http://schemas.microsoft.com/office/powerpoint/2010/main" val="181452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10" repeatCount="indefinite" autoRev="1" fill="remove" nodeType="afterEffect">
                                  <p:stCondLst>
                                    <p:cond delay="0"/>
                                  </p:stCondLst>
                                  <p:childTnLst>
                                    <p:animClr clrSpc="hsl" dir="ccw">
                                      <p:cBhvr>
                                        <p:cTn id="6" dur="500" fill="hold"/>
                                        <p:tgtEl>
                                          <p:spTgt spid="6163"/>
                                        </p:tgtEl>
                                        <p:attrNameLst>
                                          <p:attrName>stroke.color</p:attrName>
                                        </p:attrNameLst>
                                      </p:cBhvr>
                                      <p:to>
                                        <a:srgbClr val="E60404"/>
                                      </p:to>
                                    </p:animClr>
                                    <p:set>
                                      <p:cBhvr>
                                        <p:cTn id="7" dur="500" fill="hold"/>
                                        <p:tgtEl>
                                          <p:spTgt spid="616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50825" y="260350"/>
            <a:ext cx="4105275"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400" dirty="0"/>
              <a:t>Language of probability</a:t>
            </a:r>
          </a:p>
        </p:txBody>
      </p:sp>
      <p:sp>
        <p:nvSpPr>
          <p:cNvPr id="9219" name="Text Box 3"/>
          <p:cNvSpPr txBox="1">
            <a:spLocks noChangeArrowheads="1"/>
          </p:cNvSpPr>
          <p:nvPr/>
        </p:nvSpPr>
        <p:spPr bwMode="auto">
          <a:xfrm>
            <a:off x="431800" y="1114425"/>
            <a:ext cx="8137525" cy="830997"/>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400" dirty="0"/>
              <a:t>Something that is LIKELY to happen would be shown somewhere along here</a:t>
            </a:r>
          </a:p>
        </p:txBody>
      </p:sp>
      <p:sp>
        <p:nvSpPr>
          <p:cNvPr id="9220" name="Line 4"/>
          <p:cNvSpPr>
            <a:spLocks noChangeShapeType="1"/>
          </p:cNvSpPr>
          <p:nvPr/>
        </p:nvSpPr>
        <p:spPr bwMode="auto">
          <a:xfrm>
            <a:off x="971550" y="5300663"/>
            <a:ext cx="7200900" cy="0"/>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9221" name="Line 5"/>
          <p:cNvSpPr>
            <a:spLocks noChangeShapeType="1"/>
          </p:cNvSpPr>
          <p:nvPr/>
        </p:nvSpPr>
        <p:spPr bwMode="auto">
          <a:xfrm>
            <a:off x="971550"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9222" name="Line 6"/>
          <p:cNvSpPr>
            <a:spLocks noChangeShapeType="1"/>
          </p:cNvSpPr>
          <p:nvPr/>
        </p:nvSpPr>
        <p:spPr bwMode="auto">
          <a:xfrm>
            <a:off x="8172450"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9223" name="Text Box 7"/>
          <p:cNvSpPr txBox="1">
            <a:spLocks noChangeArrowheads="1"/>
          </p:cNvSpPr>
          <p:nvPr/>
        </p:nvSpPr>
        <p:spPr bwMode="auto">
          <a:xfrm>
            <a:off x="250825" y="4221163"/>
            <a:ext cx="2017713"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Impossible</a:t>
            </a:r>
          </a:p>
        </p:txBody>
      </p:sp>
      <p:sp>
        <p:nvSpPr>
          <p:cNvPr id="9224" name="Text Box 8"/>
          <p:cNvSpPr txBox="1">
            <a:spLocks noChangeArrowheads="1"/>
          </p:cNvSpPr>
          <p:nvPr/>
        </p:nvSpPr>
        <p:spPr bwMode="auto">
          <a:xfrm>
            <a:off x="7308850" y="4292600"/>
            <a:ext cx="1439863" cy="519113"/>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Certain</a:t>
            </a:r>
          </a:p>
        </p:txBody>
      </p:sp>
      <p:sp>
        <p:nvSpPr>
          <p:cNvPr id="9225" name="Line 9"/>
          <p:cNvSpPr>
            <a:spLocks noChangeShapeType="1"/>
          </p:cNvSpPr>
          <p:nvPr/>
        </p:nvSpPr>
        <p:spPr bwMode="auto">
          <a:xfrm>
            <a:off x="971550" y="4797425"/>
            <a:ext cx="0" cy="215900"/>
          </a:xfrm>
          <a:prstGeom prst="line">
            <a:avLst/>
          </a:prstGeom>
          <a:noFill/>
          <a:ln w="38100">
            <a:solidFill>
              <a:schemeClr val="bg1"/>
            </a:solidFill>
            <a:round/>
            <a:headEnd/>
            <a:tailEnd type="triangle" w="med" len="med"/>
          </a:ln>
          <a:effectLst/>
        </p:spPr>
        <p:txBody>
          <a:bodyPr>
            <a:prstTxWarp prst="textNoShape">
              <a:avLst/>
            </a:prstTxWarp>
          </a:bodyPr>
          <a:lstStyle/>
          <a:p>
            <a:endParaRPr lang="en-US"/>
          </a:p>
        </p:txBody>
      </p:sp>
      <p:sp>
        <p:nvSpPr>
          <p:cNvPr id="9226" name="Line 10"/>
          <p:cNvSpPr>
            <a:spLocks noChangeShapeType="1"/>
          </p:cNvSpPr>
          <p:nvPr/>
        </p:nvSpPr>
        <p:spPr bwMode="auto">
          <a:xfrm>
            <a:off x="8172450" y="4868863"/>
            <a:ext cx="0" cy="215900"/>
          </a:xfrm>
          <a:prstGeom prst="line">
            <a:avLst/>
          </a:prstGeom>
          <a:noFill/>
          <a:ln w="38100">
            <a:solidFill>
              <a:schemeClr val="bg1"/>
            </a:solidFill>
            <a:round/>
            <a:headEnd/>
            <a:tailEnd type="triangle" w="med" len="med"/>
          </a:ln>
          <a:effectLst/>
        </p:spPr>
        <p:txBody>
          <a:bodyPr>
            <a:prstTxWarp prst="textNoShape">
              <a:avLst/>
            </a:prstTxWarp>
          </a:bodyPr>
          <a:lstStyle/>
          <a:p>
            <a:endParaRPr lang="en-US"/>
          </a:p>
        </p:txBody>
      </p:sp>
      <p:sp>
        <p:nvSpPr>
          <p:cNvPr id="9227" name="Text Box 11"/>
          <p:cNvSpPr txBox="1">
            <a:spLocks noChangeArrowheads="1"/>
          </p:cNvSpPr>
          <p:nvPr/>
        </p:nvSpPr>
        <p:spPr bwMode="auto">
          <a:xfrm>
            <a:off x="611188" y="5589588"/>
            <a:ext cx="863600"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0 %</a:t>
            </a:r>
          </a:p>
        </p:txBody>
      </p:sp>
      <p:sp>
        <p:nvSpPr>
          <p:cNvPr id="9228" name="Text Box 12"/>
          <p:cNvSpPr txBox="1">
            <a:spLocks noChangeArrowheads="1"/>
          </p:cNvSpPr>
          <p:nvPr/>
        </p:nvSpPr>
        <p:spPr bwMode="auto">
          <a:xfrm>
            <a:off x="7596188" y="5661025"/>
            <a:ext cx="1296987" cy="519113"/>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100 %</a:t>
            </a:r>
          </a:p>
        </p:txBody>
      </p:sp>
      <p:sp>
        <p:nvSpPr>
          <p:cNvPr id="9229" name="Rectangle 13"/>
          <p:cNvSpPr>
            <a:spLocks noChangeArrowheads="1"/>
          </p:cNvSpPr>
          <p:nvPr/>
        </p:nvSpPr>
        <p:spPr bwMode="auto">
          <a:xfrm>
            <a:off x="3348038" y="4292600"/>
            <a:ext cx="2200275" cy="519113"/>
          </a:xfrm>
          <a:prstGeom prst="rect">
            <a:avLst/>
          </a:prstGeom>
          <a:noFill/>
          <a:ln w="38100">
            <a:noFill/>
            <a:miter lim="800000"/>
            <a:headEnd/>
            <a:tailEnd/>
          </a:ln>
          <a:effectLst/>
        </p:spPr>
        <p:txBody>
          <a:bodyPr wrap="none">
            <a:prstTxWarp prst="textNoShape">
              <a:avLst/>
            </a:prstTxWarp>
            <a:spAutoFit/>
          </a:bodyPr>
          <a:lstStyle/>
          <a:p>
            <a:r>
              <a:rPr lang="en-GB"/>
              <a:t>Even chance</a:t>
            </a:r>
          </a:p>
        </p:txBody>
      </p:sp>
      <p:sp>
        <p:nvSpPr>
          <p:cNvPr id="9230" name="Line 14"/>
          <p:cNvSpPr>
            <a:spLocks noChangeShapeType="1"/>
          </p:cNvSpPr>
          <p:nvPr/>
        </p:nvSpPr>
        <p:spPr bwMode="auto">
          <a:xfrm>
            <a:off x="4500563"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9231" name="Rectangle 15"/>
          <p:cNvSpPr>
            <a:spLocks noChangeArrowheads="1"/>
          </p:cNvSpPr>
          <p:nvPr/>
        </p:nvSpPr>
        <p:spPr bwMode="auto">
          <a:xfrm>
            <a:off x="4140200" y="5589588"/>
            <a:ext cx="1017588" cy="519112"/>
          </a:xfrm>
          <a:prstGeom prst="rect">
            <a:avLst/>
          </a:prstGeom>
          <a:noFill/>
          <a:ln w="38100">
            <a:noFill/>
            <a:miter lim="800000"/>
            <a:headEnd/>
            <a:tailEnd/>
          </a:ln>
          <a:effectLst/>
        </p:spPr>
        <p:txBody>
          <a:bodyPr wrap="none">
            <a:prstTxWarp prst="textNoShape">
              <a:avLst/>
            </a:prstTxWarp>
            <a:spAutoFit/>
          </a:bodyPr>
          <a:lstStyle/>
          <a:p>
            <a:r>
              <a:rPr lang="en-GB"/>
              <a:t>50 %</a:t>
            </a:r>
          </a:p>
        </p:txBody>
      </p:sp>
      <p:sp>
        <p:nvSpPr>
          <p:cNvPr id="9232" name="Line 16"/>
          <p:cNvSpPr>
            <a:spLocks noChangeShapeType="1"/>
          </p:cNvSpPr>
          <p:nvPr/>
        </p:nvSpPr>
        <p:spPr bwMode="auto">
          <a:xfrm>
            <a:off x="5292725" y="2060575"/>
            <a:ext cx="1150938" cy="2736850"/>
          </a:xfrm>
          <a:prstGeom prst="line">
            <a:avLst/>
          </a:prstGeom>
          <a:noFill/>
          <a:ln w="38100">
            <a:solidFill>
              <a:srgbClr val="FFFF99"/>
            </a:solidFill>
            <a:round/>
            <a:headEnd/>
            <a:tailEnd type="triangle" w="med" len="med"/>
          </a:ln>
          <a:effectLst/>
        </p:spPr>
        <p:txBody>
          <a:bodyPr>
            <a:prstTxWarp prst="textNoShape">
              <a:avLst/>
            </a:prstTxWarp>
          </a:bodyPr>
          <a:lstStyle/>
          <a:p>
            <a:endParaRPr lang="en-US"/>
          </a:p>
        </p:txBody>
      </p:sp>
      <p:sp>
        <p:nvSpPr>
          <p:cNvPr id="9233" name="Line 17"/>
          <p:cNvSpPr>
            <a:spLocks noChangeShapeType="1"/>
          </p:cNvSpPr>
          <p:nvPr/>
        </p:nvSpPr>
        <p:spPr bwMode="auto">
          <a:xfrm>
            <a:off x="4500563" y="5300663"/>
            <a:ext cx="3671887" cy="0"/>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9234" name="Rectangle 18"/>
          <p:cNvSpPr>
            <a:spLocks noChangeArrowheads="1"/>
          </p:cNvSpPr>
          <p:nvPr/>
        </p:nvSpPr>
        <p:spPr bwMode="auto">
          <a:xfrm>
            <a:off x="6084888" y="5445125"/>
            <a:ext cx="911225" cy="519113"/>
          </a:xfrm>
          <a:prstGeom prst="rect">
            <a:avLst/>
          </a:prstGeom>
          <a:noFill/>
          <a:ln w="38100">
            <a:noFill/>
            <a:miter lim="800000"/>
            <a:headEnd/>
            <a:tailEnd/>
          </a:ln>
          <a:effectLst/>
        </p:spPr>
        <p:txBody>
          <a:bodyPr wrap="none">
            <a:prstTxWarp prst="textNoShape">
              <a:avLst/>
            </a:prstTxWarp>
            <a:spAutoFit/>
          </a:bodyPr>
          <a:lstStyle/>
          <a:p>
            <a:pPr>
              <a:spcBef>
                <a:spcPct val="50000"/>
              </a:spcBef>
            </a:pPr>
            <a:r>
              <a:rPr lang="en-GB"/>
              <a:t>75%</a:t>
            </a:r>
          </a:p>
        </p:txBody>
      </p:sp>
    </p:spTree>
    <p:extLst>
      <p:ext uri="{BB962C8B-B14F-4D97-AF65-F5344CB8AC3E}">
        <p14:creationId xmlns:p14="http://schemas.microsoft.com/office/powerpoint/2010/main" val="94878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10" repeatCount="indefinite" autoRev="1" fill="remove" nodeType="afterEffect">
                                  <p:stCondLst>
                                    <p:cond delay="0"/>
                                  </p:stCondLst>
                                  <p:childTnLst>
                                    <p:animClr clrSpc="hsl" dir="ccw">
                                      <p:cBhvr>
                                        <p:cTn id="6" dur="500" fill="hold"/>
                                        <p:tgtEl>
                                          <p:spTgt spid="9233"/>
                                        </p:tgtEl>
                                        <p:attrNameLst>
                                          <p:attrName>stroke.color</p:attrName>
                                        </p:attrNameLst>
                                      </p:cBhvr>
                                      <p:to>
                                        <a:schemeClr val="accent2"/>
                                      </p:to>
                                    </p:animClr>
                                    <p:set>
                                      <p:cBhvr>
                                        <p:cTn id="7" dur="500" fill="hold"/>
                                        <p:tgtEl>
                                          <p:spTgt spid="923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50825" y="260350"/>
            <a:ext cx="4105275"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400" dirty="0"/>
              <a:t>Language of probability</a:t>
            </a:r>
          </a:p>
        </p:txBody>
      </p:sp>
      <p:sp>
        <p:nvSpPr>
          <p:cNvPr id="8196" name="Line 4"/>
          <p:cNvSpPr>
            <a:spLocks noChangeShapeType="1"/>
          </p:cNvSpPr>
          <p:nvPr/>
        </p:nvSpPr>
        <p:spPr bwMode="auto">
          <a:xfrm>
            <a:off x="971550" y="5300663"/>
            <a:ext cx="7200900" cy="0"/>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8197" name="Line 5"/>
          <p:cNvSpPr>
            <a:spLocks noChangeShapeType="1"/>
          </p:cNvSpPr>
          <p:nvPr/>
        </p:nvSpPr>
        <p:spPr bwMode="auto">
          <a:xfrm>
            <a:off x="971550"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8198" name="Line 6"/>
          <p:cNvSpPr>
            <a:spLocks noChangeShapeType="1"/>
          </p:cNvSpPr>
          <p:nvPr/>
        </p:nvSpPr>
        <p:spPr bwMode="auto">
          <a:xfrm>
            <a:off x="8172450"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8199" name="Text Box 7"/>
          <p:cNvSpPr txBox="1">
            <a:spLocks noChangeArrowheads="1"/>
          </p:cNvSpPr>
          <p:nvPr/>
        </p:nvSpPr>
        <p:spPr bwMode="auto">
          <a:xfrm>
            <a:off x="250825" y="4221163"/>
            <a:ext cx="2017713"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Impossible</a:t>
            </a:r>
          </a:p>
        </p:txBody>
      </p:sp>
      <p:sp>
        <p:nvSpPr>
          <p:cNvPr id="8200" name="Text Box 8"/>
          <p:cNvSpPr txBox="1">
            <a:spLocks noChangeArrowheads="1"/>
          </p:cNvSpPr>
          <p:nvPr/>
        </p:nvSpPr>
        <p:spPr bwMode="auto">
          <a:xfrm>
            <a:off x="7308850" y="4292600"/>
            <a:ext cx="1439863" cy="519113"/>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Certain</a:t>
            </a:r>
          </a:p>
        </p:txBody>
      </p:sp>
      <p:sp>
        <p:nvSpPr>
          <p:cNvPr id="8201" name="Line 9"/>
          <p:cNvSpPr>
            <a:spLocks noChangeShapeType="1"/>
          </p:cNvSpPr>
          <p:nvPr/>
        </p:nvSpPr>
        <p:spPr bwMode="auto">
          <a:xfrm>
            <a:off x="971550" y="4797425"/>
            <a:ext cx="0" cy="215900"/>
          </a:xfrm>
          <a:prstGeom prst="line">
            <a:avLst/>
          </a:prstGeom>
          <a:noFill/>
          <a:ln w="38100">
            <a:solidFill>
              <a:schemeClr val="bg1"/>
            </a:solidFill>
            <a:round/>
            <a:headEnd/>
            <a:tailEnd type="triangle" w="med" len="med"/>
          </a:ln>
          <a:effectLst/>
        </p:spPr>
        <p:txBody>
          <a:bodyPr>
            <a:prstTxWarp prst="textNoShape">
              <a:avLst/>
            </a:prstTxWarp>
          </a:bodyPr>
          <a:lstStyle/>
          <a:p>
            <a:endParaRPr lang="en-US"/>
          </a:p>
        </p:txBody>
      </p:sp>
      <p:sp>
        <p:nvSpPr>
          <p:cNvPr id="8202" name="Line 10"/>
          <p:cNvSpPr>
            <a:spLocks noChangeShapeType="1"/>
          </p:cNvSpPr>
          <p:nvPr/>
        </p:nvSpPr>
        <p:spPr bwMode="auto">
          <a:xfrm>
            <a:off x="8172450" y="4868863"/>
            <a:ext cx="0" cy="215900"/>
          </a:xfrm>
          <a:prstGeom prst="line">
            <a:avLst/>
          </a:prstGeom>
          <a:noFill/>
          <a:ln w="38100">
            <a:solidFill>
              <a:schemeClr val="bg1"/>
            </a:solidFill>
            <a:round/>
            <a:headEnd/>
            <a:tailEnd type="triangle" w="med" len="med"/>
          </a:ln>
          <a:effectLst/>
        </p:spPr>
        <p:txBody>
          <a:bodyPr>
            <a:prstTxWarp prst="textNoShape">
              <a:avLst/>
            </a:prstTxWarp>
          </a:bodyPr>
          <a:lstStyle/>
          <a:p>
            <a:endParaRPr lang="en-US"/>
          </a:p>
        </p:txBody>
      </p:sp>
      <p:sp>
        <p:nvSpPr>
          <p:cNvPr id="8203" name="Text Box 11"/>
          <p:cNvSpPr txBox="1">
            <a:spLocks noChangeArrowheads="1"/>
          </p:cNvSpPr>
          <p:nvPr/>
        </p:nvSpPr>
        <p:spPr bwMode="auto">
          <a:xfrm>
            <a:off x="611188" y="5589588"/>
            <a:ext cx="863600"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0 %</a:t>
            </a:r>
          </a:p>
        </p:txBody>
      </p:sp>
      <p:sp>
        <p:nvSpPr>
          <p:cNvPr id="8204" name="Text Box 12"/>
          <p:cNvSpPr txBox="1">
            <a:spLocks noChangeArrowheads="1"/>
          </p:cNvSpPr>
          <p:nvPr/>
        </p:nvSpPr>
        <p:spPr bwMode="auto">
          <a:xfrm>
            <a:off x="7596188" y="5661025"/>
            <a:ext cx="1296987" cy="519113"/>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100 %</a:t>
            </a:r>
          </a:p>
        </p:txBody>
      </p:sp>
      <p:sp>
        <p:nvSpPr>
          <p:cNvPr id="8205" name="Rectangle 13"/>
          <p:cNvSpPr>
            <a:spLocks noChangeArrowheads="1"/>
          </p:cNvSpPr>
          <p:nvPr/>
        </p:nvSpPr>
        <p:spPr bwMode="auto">
          <a:xfrm>
            <a:off x="3348038" y="4292600"/>
            <a:ext cx="2200275" cy="519113"/>
          </a:xfrm>
          <a:prstGeom prst="rect">
            <a:avLst/>
          </a:prstGeom>
          <a:noFill/>
          <a:ln w="38100">
            <a:noFill/>
            <a:miter lim="800000"/>
            <a:headEnd/>
            <a:tailEnd/>
          </a:ln>
          <a:effectLst/>
        </p:spPr>
        <p:txBody>
          <a:bodyPr wrap="none">
            <a:prstTxWarp prst="textNoShape">
              <a:avLst/>
            </a:prstTxWarp>
            <a:spAutoFit/>
          </a:bodyPr>
          <a:lstStyle/>
          <a:p>
            <a:r>
              <a:rPr lang="en-GB"/>
              <a:t>Even chance</a:t>
            </a:r>
          </a:p>
        </p:txBody>
      </p:sp>
      <p:sp>
        <p:nvSpPr>
          <p:cNvPr id="8206" name="Line 14"/>
          <p:cNvSpPr>
            <a:spLocks noChangeShapeType="1"/>
          </p:cNvSpPr>
          <p:nvPr/>
        </p:nvSpPr>
        <p:spPr bwMode="auto">
          <a:xfrm>
            <a:off x="4500563"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8207" name="Rectangle 15"/>
          <p:cNvSpPr>
            <a:spLocks noChangeArrowheads="1"/>
          </p:cNvSpPr>
          <p:nvPr/>
        </p:nvSpPr>
        <p:spPr bwMode="auto">
          <a:xfrm>
            <a:off x="4140200" y="5589588"/>
            <a:ext cx="1017588" cy="519112"/>
          </a:xfrm>
          <a:prstGeom prst="rect">
            <a:avLst/>
          </a:prstGeom>
          <a:noFill/>
          <a:ln w="38100">
            <a:noFill/>
            <a:miter lim="800000"/>
            <a:headEnd/>
            <a:tailEnd/>
          </a:ln>
          <a:effectLst/>
        </p:spPr>
        <p:txBody>
          <a:bodyPr wrap="none">
            <a:prstTxWarp prst="textNoShape">
              <a:avLst/>
            </a:prstTxWarp>
            <a:spAutoFit/>
          </a:bodyPr>
          <a:lstStyle/>
          <a:p>
            <a:r>
              <a:rPr lang="en-GB"/>
              <a:t>50 %</a:t>
            </a:r>
          </a:p>
        </p:txBody>
      </p:sp>
      <p:sp>
        <p:nvSpPr>
          <p:cNvPr id="8211" name="Text Box 19"/>
          <p:cNvSpPr txBox="1">
            <a:spLocks noChangeArrowheads="1"/>
          </p:cNvSpPr>
          <p:nvPr/>
        </p:nvSpPr>
        <p:spPr bwMode="auto">
          <a:xfrm>
            <a:off x="1835150" y="4652963"/>
            <a:ext cx="2016125"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Unlikely</a:t>
            </a:r>
          </a:p>
        </p:txBody>
      </p:sp>
      <p:sp>
        <p:nvSpPr>
          <p:cNvPr id="8212" name="Text Box 20"/>
          <p:cNvSpPr txBox="1">
            <a:spLocks noChangeArrowheads="1"/>
          </p:cNvSpPr>
          <p:nvPr/>
        </p:nvSpPr>
        <p:spPr bwMode="auto">
          <a:xfrm>
            <a:off x="5940425" y="4652963"/>
            <a:ext cx="1439863"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Likely</a:t>
            </a:r>
          </a:p>
        </p:txBody>
      </p:sp>
      <p:sp>
        <p:nvSpPr>
          <p:cNvPr id="8213" name="Text Box 21"/>
          <p:cNvSpPr txBox="1">
            <a:spLocks noChangeArrowheads="1"/>
          </p:cNvSpPr>
          <p:nvPr/>
        </p:nvSpPr>
        <p:spPr bwMode="auto">
          <a:xfrm>
            <a:off x="395288" y="1268413"/>
            <a:ext cx="7489825" cy="1615827"/>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sz="2400" dirty="0"/>
              <a:t>Although we may think of chance as 1 in 7, 3 in 5, 8 out of 10 etc, probabilities are always written as FRACTIONS, DECIMALS or PERCENTAGES.</a:t>
            </a:r>
          </a:p>
          <a:p>
            <a:pPr>
              <a:spcBef>
                <a:spcPct val="50000"/>
              </a:spcBef>
            </a:pPr>
            <a:endParaRPr lang="en-GB" dirty="0"/>
          </a:p>
        </p:txBody>
      </p:sp>
      <p:sp>
        <p:nvSpPr>
          <p:cNvPr id="8214" name="Rectangle 22"/>
          <p:cNvSpPr>
            <a:spLocks noChangeArrowheads="1"/>
          </p:cNvSpPr>
          <p:nvPr/>
        </p:nvSpPr>
        <p:spPr bwMode="auto">
          <a:xfrm>
            <a:off x="2051050" y="5516563"/>
            <a:ext cx="911225" cy="519112"/>
          </a:xfrm>
          <a:prstGeom prst="rect">
            <a:avLst/>
          </a:prstGeom>
          <a:noFill/>
          <a:ln w="38100">
            <a:noFill/>
            <a:miter lim="800000"/>
            <a:headEnd/>
            <a:tailEnd/>
          </a:ln>
          <a:effectLst/>
        </p:spPr>
        <p:txBody>
          <a:bodyPr wrap="none">
            <a:prstTxWarp prst="textNoShape">
              <a:avLst/>
            </a:prstTxWarp>
            <a:spAutoFit/>
          </a:bodyPr>
          <a:lstStyle/>
          <a:p>
            <a:pPr>
              <a:spcBef>
                <a:spcPct val="50000"/>
              </a:spcBef>
            </a:pPr>
            <a:r>
              <a:rPr lang="en-GB"/>
              <a:t>25%</a:t>
            </a:r>
          </a:p>
        </p:txBody>
      </p:sp>
      <p:sp>
        <p:nvSpPr>
          <p:cNvPr id="8215" name="Rectangle 23"/>
          <p:cNvSpPr>
            <a:spLocks noChangeArrowheads="1"/>
          </p:cNvSpPr>
          <p:nvPr/>
        </p:nvSpPr>
        <p:spPr bwMode="auto">
          <a:xfrm>
            <a:off x="6084888" y="5589588"/>
            <a:ext cx="911225" cy="519112"/>
          </a:xfrm>
          <a:prstGeom prst="rect">
            <a:avLst/>
          </a:prstGeom>
          <a:noFill/>
          <a:ln w="38100">
            <a:noFill/>
            <a:miter lim="800000"/>
            <a:headEnd/>
            <a:tailEnd/>
          </a:ln>
          <a:effectLst/>
        </p:spPr>
        <p:txBody>
          <a:bodyPr wrap="none">
            <a:prstTxWarp prst="textNoShape">
              <a:avLst/>
            </a:prstTxWarp>
            <a:spAutoFit/>
          </a:bodyPr>
          <a:lstStyle/>
          <a:p>
            <a:pPr>
              <a:spcBef>
                <a:spcPct val="50000"/>
              </a:spcBef>
            </a:pPr>
            <a:r>
              <a:rPr lang="en-GB"/>
              <a:t>75%</a:t>
            </a:r>
          </a:p>
        </p:txBody>
      </p:sp>
    </p:spTree>
    <p:extLst>
      <p:ext uri="{BB962C8B-B14F-4D97-AF65-F5344CB8AC3E}">
        <p14:creationId xmlns:p14="http://schemas.microsoft.com/office/powerpoint/2010/main" val="5066144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50825" y="260350"/>
            <a:ext cx="4105275"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400" dirty="0"/>
              <a:t>Language of probability</a:t>
            </a:r>
          </a:p>
        </p:txBody>
      </p:sp>
      <p:sp>
        <p:nvSpPr>
          <p:cNvPr id="10243" name="Line 3"/>
          <p:cNvSpPr>
            <a:spLocks noChangeShapeType="1"/>
          </p:cNvSpPr>
          <p:nvPr/>
        </p:nvSpPr>
        <p:spPr bwMode="auto">
          <a:xfrm>
            <a:off x="971550" y="5300663"/>
            <a:ext cx="7200900" cy="0"/>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10244" name="Line 4"/>
          <p:cNvSpPr>
            <a:spLocks noChangeShapeType="1"/>
          </p:cNvSpPr>
          <p:nvPr/>
        </p:nvSpPr>
        <p:spPr bwMode="auto">
          <a:xfrm>
            <a:off x="971550"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10245" name="Line 5"/>
          <p:cNvSpPr>
            <a:spLocks noChangeShapeType="1"/>
          </p:cNvSpPr>
          <p:nvPr/>
        </p:nvSpPr>
        <p:spPr bwMode="auto">
          <a:xfrm>
            <a:off x="8172450"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10246" name="Text Box 6"/>
          <p:cNvSpPr txBox="1">
            <a:spLocks noChangeArrowheads="1"/>
          </p:cNvSpPr>
          <p:nvPr/>
        </p:nvSpPr>
        <p:spPr bwMode="auto">
          <a:xfrm>
            <a:off x="250825" y="4221163"/>
            <a:ext cx="2017713"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Impossible</a:t>
            </a:r>
          </a:p>
        </p:txBody>
      </p:sp>
      <p:sp>
        <p:nvSpPr>
          <p:cNvPr id="10247" name="Text Box 7"/>
          <p:cNvSpPr txBox="1">
            <a:spLocks noChangeArrowheads="1"/>
          </p:cNvSpPr>
          <p:nvPr/>
        </p:nvSpPr>
        <p:spPr bwMode="auto">
          <a:xfrm>
            <a:off x="7308850" y="4292600"/>
            <a:ext cx="1439863" cy="519113"/>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Certain</a:t>
            </a:r>
          </a:p>
        </p:txBody>
      </p:sp>
      <p:sp>
        <p:nvSpPr>
          <p:cNvPr id="10248" name="Line 8"/>
          <p:cNvSpPr>
            <a:spLocks noChangeShapeType="1"/>
          </p:cNvSpPr>
          <p:nvPr/>
        </p:nvSpPr>
        <p:spPr bwMode="auto">
          <a:xfrm>
            <a:off x="971550" y="4797425"/>
            <a:ext cx="0" cy="215900"/>
          </a:xfrm>
          <a:prstGeom prst="line">
            <a:avLst/>
          </a:prstGeom>
          <a:noFill/>
          <a:ln w="38100">
            <a:solidFill>
              <a:schemeClr val="bg1"/>
            </a:solidFill>
            <a:round/>
            <a:headEnd/>
            <a:tailEnd type="triangle" w="med" len="med"/>
          </a:ln>
          <a:effectLst/>
        </p:spPr>
        <p:txBody>
          <a:bodyPr>
            <a:prstTxWarp prst="textNoShape">
              <a:avLst/>
            </a:prstTxWarp>
          </a:bodyPr>
          <a:lstStyle/>
          <a:p>
            <a:endParaRPr lang="en-US"/>
          </a:p>
        </p:txBody>
      </p:sp>
      <p:sp>
        <p:nvSpPr>
          <p:cNvPr id="10249" name="Line 9"/>
          <p:cNvSpPr>
            <a:spLocks noChangeShapeType="1"/>
          </p:cNvSpPr>
          <p:nvPr/>
        </p:nvSpPr>
        <p:spPr bwMode="auto">
          <a:xfrm>
            <a:off x="8172450" y="4868863"/>
            <a:ext cx="0" cy="215900"/>
          </a:xfrm>
          <a:prstGeom prst="line">
            <a:avLst/>
          </a:prstGeom>
          <a:noFill/>
          <a:ln w="38100">
            <a:solidFill>
              <a:schemeClr val="bg1"/>
            </a:solidFill>
            <a:round/>
            <a:headEnd/>
            <a:tailEnd type="triangle" w="med" len="med"/>
          </a:ln>
          <a:effectLst/>
        </p:spPr>
        <p:txBody>
          <a:bodyPr>
            <a:prstTxWarp prst="textNoShape">
              <a:avLst/>
            </a:prstTxWarp>
          </a:bodyPr>
          <a:lstStyle/>
          <a:p>
            <a:endParaRPr lang="en-US"/>
          </a:p>
        </p:txBody>
      </p:sp>
      <p:sp>
        <p:nvSpPr>
          <p:cNvPr id="10250" name="Text Box 10"/>
          <p:cNvSpPr txBox="1">
            <a:spLocks noChangeArrowheads="1"/>
          </p:cNvSpPr>
          <p:nvPr/>
        </p:nvSpPr>
        <p:spPr bwMode="auto">
          <a:xfrm>
            <a:off x="611188" y="5589588"/>
            <a:ext cx="863600"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0</a:t>
            </a:r>
          </a:p>
        </p:txBody>
      </p:sp>
      <p:sp>
        <p:nvSpPr>
          <p:cNvPr id="10251" name="Text Box 11"/>
          <p:cNvSpPr txBox="1">
            <a:spLocks noChangeArrowheads="1"/>
          </p:cNvSpPr>
          <p:nvPr/>
        </p:nvSpPr>
        <p:spPr bwMode="auto">
          <a:xfrm>
            <a:off x="7956550" y="5661025"/>
            <a:ext cx="504825" cy="519113"/>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1</a:t>
            </a:r>
          </a:p>
        </p:txBody>
      </p:sp>
      <p:sp>
        <p:nvSpPr>
          <p:cNvPr id="10252" name="Rectangle 12"/>
          <p:cNvSpPr>
            <a:spLocks noChangeArrowheads="1"/>
          </p:cNvSpPr>
          <p:nvPr/>
        </p:nvSpPr>
        <p:spPr bwMode="auto">
          <a:xfrm>
            <a:off x="3348038" y="4292600"/>
            <a:ext cx="2200275" cy="519113"/>
          </a:xfrm>
          <a:prstGeom prst="rect">
            <a:avLst/>
          </a:prstGeom>
          <a:noFill/>
          <a:ln w="38100">
            <a:noFill/>
            <a:miter lim="800000"/>
            <a:headEnd/>
            <a:tailEnd/>
          </a:ln>
          <a:effectLst/>
        </p:spPr>
        <p:txBody>
          <a:bodyPr wrap="none">
            <a:prstTxWarp prst="textNoShape">
              <a:avLst/>
            </a:prstTxWarp>
            <a:spAutoFit/>
          </a:bodyPr>
          <a:lstStyle/>
          <a:p>
            <a:r>
              <a:rPr lang="en-GB"/>
              <a:t>Even chance</a:t>
            </a:r>
          </a:p>
        </p:txBody>
      </p:sp>
      <p:sp>
        <p:nvSpPr>
          <p:cNvPr id="10253" name="Line 13"/>
          <p:cNvSpPr>
            <a:spLocks noChangeShapeType="1"/>
          </p:cNvSpPr>
          <p:nvPr/>
        </p:nvSpPr>
        <p:spPr bwMode="auto">
          <a:xfrm>
            <a:off x="4500563"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10254" name="Rectangle 14"/>
          <p:cNvSpPr>
            <a:spLocks noChangeArrowheads="1"/>
          </p:cNvSpPr>
          <p:nvPr/>
        </p:nvSpPr>
        <p:spPr bwMode="auto">
          <a:xfrm>
            <a:off x="4140200" y="5589588"/>
            <a:ext cx="708025" cy="519112"/>
          </a:xfrm>
          <a:prstGeom prst="rect">
            <a:avLst/>
          </a:prstGeom>
          <a:noFill/>
          <a:ln w="38100">
            <a:noFill/>
            <a:miter lim="800000"/>
            <a:headEnd/>
            <a:tailEnd/>
          </a:ln>
          <a:effectLst/>
        </p:spPr>
        <p:txBody>
          <a:bodyPr wrap="none">
            <a:prstTxWarp prst="textNoShape">
              <a:avLst/>
            </a:prstTxWarp>
            <a:spAutoFit/>
          </a:bodyPr>
          <a:lstStyle/>
          <a:p>
            <a:r>
              <a:rPr lang="en-GB"/>
              <a:t>0.5</a:t>
            </a:r>
          </a:p>
        </p:txBody>
      </p:sp>
      <p:sp>
        <p:nvSpPr>
          <p:cNvPr id="10255" name="Text Box 15"/>
          <p:cNvSpPr txBox="1">
            <a:spLocks noChangeArrowheads="1"/>
          </p:cNvSpPr>
          <p:nvPr/>
        </p:nvSpPr>
        <p:spPr bwMode="auto">
          <a:xfrm>
            <a:off x="1835150" y="4652963"/>
            <a:ext cx="2016125"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Unlikely</a:t>
            </a:r>
          </a:p>
        </p:txBody>
      </p:sp>
      <p:sp>
        <p:nvSpPr>
          <p:cNvPr id="10256" name="Text Box 16"/>
          <p:cNvSpPr txBox="1">
            <a:spLocks noChangeArrowheads="1"/>
          </p:cNvSpPr>
          <p:nvPr/>
        </p:nvSpPr>
        <p:spPr bwMode="auto">
          <a:xfrm>
            <a:off x="5940425" y="4652963"/>
            <a:ext cx="1439863"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Likely</a:t>
            </a:r>
          </a:p>
        </p:txBody>
      </p:sp>
      <p:sp>
        <p:nvSpPr>
          <p:cNvPr id="10257" name="Text Box 17"/>
          <p:cNvSpPr txBox="1">
            <a:spLocks noChangeArrowheads="1"/>
          </p:cNvSpPr>
          <p:nvPr/>
        </p:nvSpPr>
        <p:spPr bwMode="auto">
          <a:xfrm>
            <a:off x="395288" y="1268413"/>
            <a:ext cx="7489825" cy="2031325"/>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sz="2400" dirty="0"/>
              <a:t>Although we may think of chance as 1 in 7, 3 in 5, 8 out of 10 etc, probabilities are always written as FRACTIONS, DECIMALS or PERCENTAGES.</a:t>
            </a:r>
          </a:p>
          <a:p>
            <a:pPr>
              <a:spcBef>
                <a:spcPct val="50000"/>
              </a:spcBef>
            </a:pPr>
            <a:endParaRPr lang="en-GB" dirty="0"/>
          </a:p>
          <a:p>
            <a:pPr>
              <a:spcBef>
                <a:spcPct val="50000"/>
              </a:spcBef>
            </a:pPr>
            <a:endParaRPr lang="en-GB" dirty="0"/>
          </a:p>
        </p:txBody>
      </p:sp>
    </p:spTree>
    <p:extLst>
      <p:ext uri="{BB962C8B-B14F-4D97-AF65-F5344CB8AC3E}">
        <p14:creationId xmlns:p14="http://schemas.microsoft.com/office/powerpoint/2010/main" val="15415061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50825" y="260350"/>
            <a:ext cx="4105275"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400" dirty="0"/>
              <a:t>Language of probability</a:t>
            </a:r>
          </a:p>
        </p:txBody>
      </p:sp>
      <p:sp>
        <p:nvSpPr>
          <p:cNvPr id="11267" name="Line 3"/>
          <p:cNvSpPr>
            <a:spLocks noChangeShapeType="1"/>
          </p:cNvSpPr>
          <p:nvPr/>
        </p:nvSpPr>
        <p:spPr bwMode="auto">
          <a:xfrm>
            <a:off x="971550" y="5300663"/>
            <a:ext cx="7200900" cy="0"/>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11268" name="Line 4"/>
          <p:cNvSpPr>
            <a:spLocks noChangeShapeType="1"/>
          </p:cNvSpPr>
          <p:nvPr/>
        </p:nvSpPr>
        <p:spPr bwMode="auto">
          <a:xfrm>
            <a:off x="971550"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11269" name="Line 5"/>
          <p:cNvSpPr>
            <a:spLocks noChangeShapeType="1"/>
          </p:cNvSpPr>
          <p:nvPr/>
        </p:nvSpPr>
        <p:spPr bwMode="auto">
          <a:xfrm>
            <a:off x="8172450"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11270" name="Text Box 6"/>
          <p:cNvSpPr txBox="1">
            <a:spLocks noChangeArrowheads="1"/>
          </p:cNvSpPr>
          <p:nvPr/>
        </p:nvSpPr>
        <p:spPr bwMode="auto">
          <a:xfrm>
            <a:off x="250825" y="4221163"/>
            <a:ext cx="2017713"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Impossible</a:t>
            </a:r>
          </a:p>
        </p:txBody>
      </p:sp>
      <p:sp>
        <p:nvSpPr>
          <p:cNvPr id="11271" name="Text Box 7"/>
          <p:cNvSpPr txBox="1">
            <a:spLocks noChangeArrowheads="1"/>
          </p:cNvSpPr>
          <p:nvPr/>
        </p:nvSpPr>
        <p:spPr bwMode="auto">
          <a:xfrm>
            <a:off x="7308850" y="4292600"/>
            <a:ext cx="1439863" cy="519113"/>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Certain</a:t>
            </a:r>
          </a:p>
        </p:txBody>
      </p:sp>
      <p:sp>
        <p:nvSpPr>
          <p:cNvPr id="11272" name="Line 8"/>
          <p:cNvSpPr>
            <a:spLocks noChangeShapeType="1"/>
          </p:cNvSpPr>
          <p:nvPr/>
        </p:nvSpPr>
        <p:spPr bwMode="auto">
          <a:xfrm>
            <a:off x="971550" y="4797425"/>
            <a:ext cx="0" cy="215900"/>
          </a:xfrm>
          <a:prstGeom prst="line">
            <a:avLst/>
          </a:prstGeom>
          <a:noFill/>
          <a:ln w="38100">
            <a:solidFill>
              <a:schemeClr val="bg1"/>
            </a:solidFill>
            <a:round/>
            <a:headEnd/>
            <a:tailEnd type="triangle" w="med" len="med"/>
          </a:ln>
          <a:effectLst/>
        </p:spPr>
        <p:txBody>
          <a:bodyPr>
            <a:prstTxWarp prst="textNoShape">
              <a:avLst/>
            </a:prstTxWarp>
          </a:bodyPr>
          <a:lstStyle/>
          <a:p>
            <a:endParaRPr lang="en-US"/>
          </a:p>
        </p:txBody>
      </p:sp>
      <p:sp>
        <p:nvSpPr>
          <p:cNvPr id="11273" name="Line 9"/>
          <p:cNvSpPr>
            <a:spLocks noChangeShapeType="1"/>
          </p:cNvSpPr>
          <p:nvPr/>
        </p:nvSpPr>
        <p:spPr bwMode="auto">
          <a:xfrm>
            <a:off x="8172450" y="4868863"/>
            <a:ext cx="0" cy="215900"/>
          </a:xfrm>
          <a:prstGeom prst="line">
            <a:avLst/>
          </a:prstGeom>
          <a:noFill/>
          <a:ln w="38100">
            <a:solidFill>
              <a:schemeClr val="bg1"/>
            </a:solidFill>
            <a:round/>
            <a:headEnd/>
            <a:tailEnd type="triangle" w="med" len="med"/>
          </a:ln>
          <a:effectLst/>
        </p:spPr>
        <p:txBody>
          <a:bodyPr>
            <a:prstTxWarp prst="textNoShape">
              <a:avLst/>
            </a:prstTxWarp>
          </a:bodyPr>
          <a:lstStyle/>
          <a:p>
            <a:endParaRPr lang="en-US"/>
          </a:p>
        </p:txBody>
      </p:sp>
      <p:sp>
        <p:nvSpPr>
          <p:cNvPr id="11274" name="Text Box 10"/>
          <p:cNvSpPr txBox="1">
            <a:spLocks noChangeArrowheads="1"/>
          </p:cNvSpPr>
          <p:nvPr/>
        </p:nvSpPr>
        <p:spPr bwMode="auto">
          <a:xfrm>
            <a:off x="611188" y="5589588"/>
            <a:ext cx="863600"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0</a:t>
            </a:r>
          </a:p>
        </p:txBody>
      </p:sp>
      <p:sp>
        <p:nvSpPr>
          <p:cNvPr id="11275" name="Text Box 11"/>
          <p:cNvSpPr txBox="1">
            <a:spLocks noChangeArrowheads="1"/>
          </p:cNvSpPr>
          <p:nvPr/>
        </p:nvSpPr>
        <p:spPr bwMode="auto">
          <a:xfrm>
            <a:off x="7956550" y="5661025"/>
            <a:ext cx="504825" cy="519113"/>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1</a:t>
            </a:r>
          </a:p>
        </p:txBody>
      </p:sp>
      <p:sp>
        <p:nvSpPr>
          <p:cNvPr id="11276" name="Rectangle 12"/>
          <p:cNvSpPr>
            <a:spLocks noChangeArrowheads="1"/>
          </p:cNvSpPr>
          <p:nvPr/>
        </p:nvSpPr>
        <p:spPr bwMode="auto">
          <a:xfrm>
            <a:off x="3348038" y="4292600"/>
            <a:ext cx="2200275" cy="519113"/>
          </a:xfrm>
          <a:prstGeom prst="rect">
            <a:avLst/>
          </a:prstGeom>
          <a:noFill/>
          <a:ln w="38100">
            <a:noFill/>
            <a:miter lim="800000"/>
            <a:headEnd/>
            <a:tailEnd/>
          </a:ln>
          <a:effectLst/>
        </p:spPr>
        <p:txBody>
          <a:bodyPr wrap="none">
            <a:prstTxWarp prst="textNoShape">
              <a:avLst/>
            </a:prstTxWarp>
            <a:spAutoFit/>
          </a:bodyPr>
          <a:lstStyle/>
          <a:p>
            <a:r>
              <a:rPr lang="en-GB"/>
              <a:t>Even chance</a:t>
            </a:r>
          </a:p>
        </p:txBody>
      </p:sp>
      <p:sp>
        <p:nvSpPr>
          <p:cNvPr id="11277" name="Line 13"/>
          <p:cNvSpPr>
            <a:spLocks noChangeShapeType="1"/>
          </p:cNvSpPr>
          <p:nvPr/>
        </p:nvSpPr>
        <p:spPr bwMode="auto">
          <a:xfrm>
            <a:off x="4500563"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11278" name="Rectangle 14"/>
          <p:cNvSpPr>
            <a:spLocks noChangeArrowheads="1"/>
          </p:cNvSpPr>
          <p:nvPr/>
        </p:nvSpPr>
        <p:spPr bwMode="auto">
          <a:xfrm>
            <a:off x="4356100" y="5589588"/>
            <a:ext cx="503238" cy="646331"/>
          </a:xfrm>
          <a:prstGeom prst="rect">
            <a:avLst/>
          </a:prstGeom>
          <a:noFill/>
          <a:ln w="38100">
            <a:noFill/>
            <a:miter lim="800000"/>
            <a:headEnd/>
            <a:tailEnd/>
          </a:ln>
          <a:effectLst/>
        </p:spPr>
        <p:txBody>
          <a:bodyPr>
            <a:prstTxWarp prst="textNoShape">
              <a:avLst/>
            </a:prstTxWarp>
            <a:spAutoFit/>
          </a:bodyPr>
          <a:lstStyle/>
          <a:p>
            <a:r>
              <a:rPr lang="en-GB" dirty="0"/>
              <a:t>1</a:t>
            </a:r>
            <a:endParaRPr lang="en-GB" dirty="0" smtClean="0"/>
          </a:p>
          <a:p>
            <a:r>
              <a:rPr lang="en-GB" dirty="0" smtClean="0"/>
              <a:t>2</a:t>
            </a:r>
            <a:endParaRPr lang="en-GB" dirty="0"/>
          </a:p>
        </p:txBody>
      </p:sp>
      <p:sp>
        <p:nvSpPr>
          <p:cNvPr id="11279" name="Text Box 15"/>
          <p:cNvSpPr txBox="1">
            <a:spLocks noChangeArrowheads="1"/>
          </p:cNvSpPr>
          <p:nvPr/>
        </p:nvSpPr>
        <p:spPr bwMode="auto">
          <a:xfrm>
            <a:off x="1835150" y="4652963"/>
            <a:ext cx="2016125"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Unlikely</a:t>
            </a:r>
          </a:p>
        </p:txBody>
      </p:sp>
      <p:sp>
        <p:nvSpPr>
          <p:cNvPr id="11280" name="Text Box 16"/>
          <p:cNvSpPr txBox="1">
            <a:spLocks noChangeArrowheads="1"/>
          </p:cNvSpPr>
          <p:nvPr/>
        </p:nvSpPr>
        <p:spPr bwMode="auto">
          <a:xfrm>
            <a:off x="5940425" y="4652963"/>
            <a:ext cx="1439863"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Likely</a:t>
            </a:r>
          </a:p>
        </p:txBody>
      </p:sp>
      <p:sp>
        <p:nvSpPr>
          <p:cNvPr id="11281" name="Text Box 17"/>
          <p:cNvSpPr txBox="1">
            <a:spLocks noChangeArrowheads="1"/>
          </p:cNvSpPr>
          <p:nvPr/>
        </p:nvSpPr>
        <p:spPr bwMode="auto">
          <a:xfrm>
            <a:off x="395288" y="1268413"/>
            <a:ext cx="7489825" cy="2031325"/>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sz="2400" dirty="0"/>
              <a:t>Although we may think of chance as 1 in 7, 3 in 5, 8 out of 10 etc, probabilities are always written as FRACTIONS, DECIMALS or PERCENTAGES.</a:t>
            </a:r>
          </a:p>
          <a:p>
            <a:pPr>
              <a:spcBef>
                <a:spcPct val="50000"/>
              </a:spcBef>
            </a:pPr>
            <a:endParaRPr lang="en-GB" dirty="0"/>
          </a:p>
          <a:p>
            <a:pPr>
              <a:spcBef>
                <a:spcPct val="50000"/>
              </a:spcBef>
            </a:pPr>
            <a:endParaRPr lang="en-GB" dirty="0"/>
          </a:p>
        </p:txBody>
      </p:sp>
      <p:sp>
        <p:nvSpPr>
          <p:cNvPr id="11282" name="Line 18"/>
          <p:cNvSpPr>
            <a:spLocks noChangeShapeType="1"/>
          </p:cNvSpPr>
          <p:nvPr/>
        </p:nvSpPr>
        <p:spPr bwMode="auto">
          <a:xfrm>
            <a:off x="4248944" y="6021388"/>
            <a:ext cx="503238" cy="0"/>
          </a:xfrm>
          <a:prstGeom prst="line">
            <a:avLst/>
          </a:prstGeom>
          <a:noFill/>
          <a:ln w="38100">
            <a:solidFill>
              <a:schemeClr val="bg1"/>
            </a:solidFill>
            <a:round/>
            <a:headEnd/>
            <a:tailEnd/>
          </a:ln>
          <a:effectLst/>
        </p:spPr>
        <p:txBody>
          <a:bodyPr>
            <a:prstTxWarp prst="textNoShape">
              <a:avLst/>
            </a:prstTxWarp>
          </a:bodyPr>
          <a:lstStyle/>
          <a:p>
            <a:endParaRPr lang="en-US"/>
          </a:p>
        </p:txBody>
      </p:sp>
    </p:spTree>
    <p:extLst>
      <p:ext uri="{BB962C8B-B14F-4D97-AF65-F5344CB8AC3E}">
        <p14:creationId xmlns:p14="http://schemas.microsoft.com/office/powerpoint/2010/main" val="36660494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50825" y="260350"/>
            <a:ext cx="4105275"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400" dirty="0"/>
              <a:t>Language of probability</a:t>
            </a:r>
          </a:p>
        </p:txBody>
      </p:sp>
      <p:sp>
        <p:nvSpPr>
          <p:cNvPr id="12291" name="Line 3"/>
          <p:cNvSpPr>
            <a:spLocks noChangeShapeType="1"/>
          </p:cNvSpPr>
          <p:nvPr/>
        </p:nvSpPr>
        <p:spPr bwMode="auto">
          <a:xfrm>
            <a:off x="971550" y="5300663"/>
            <a:ext cx="7200900" cy="0"/>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12292" name="Line 4"/>
          <p:cNvSpPr>
            <a:spLocks noChangeShapeType="1"/>
          </p:cNvSpPr>
          <p:nvPr/>
        </p:nvSpPr>
        <p:spPr bwMode="auto">
          <a:xfrm>
            <a:off x="971550"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12293" name="Line 5"/>
          <p:cNvSpPr>
            <a:spLocks noChangeShapeType="1"/>
          </p:cNvSpPr>
          <p:nvPr/>
        </p:nvSpPr>
        <p:spPr bwMode="auto">
          <a:xfrm>
            <a:off x="8172450"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12294" name="Text Box 6"/>
          <p:cNvSpPr txBox="1">
            <a:spLocks noChangeArrowheads="1"/>
          </p:cNvSpPr>
          <p:nvPr/>
        </p:nvSpPr>
        <p:spPr bwMode="auto">
          <a:xfrm>
            <a:off x="250825" y="4221163"/>
            <a:ext cx="2017713"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Impossible</a:t>
            </a:r>
          </a:p>
        </p:txBody>
      </p:sp>
      <p:sp>
        <p:nvSpPr>
          <p:cNvPr id="12295" name="Text Box 7"/>
          <p:cNvSpPr txBox="1">
            <a:spLocks noChangeArrowheads="1"/>
          </p:cNvSpPr>
          <p:nvPr/>
        </p:nvSpPr>
        <p:spPr bwMode="auto">
          <a:xfrm>
            <a:off x="7308850" y="4292600"/>
            <a:ext cx="1439863" cy="519113"/>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Certain</a:t>
            </a:r>
          </a:p>
        </p:txBody>
      </p:sp>
      <p:sp>
        <p:nvSpPr>
          <p:cNvPr id="12296" name="Line 8"/>
          <p:cNvSpPr>
            <a:spLocks noChangeShapeType="1"/>
          </p:cNvSpPr>
          <p:nvPr/>
        </p:nvSpPr>
        <p:spPr bwMode="auto">
          <a:xfrm>
            <a:off x="971550" y="4797425"/>
            <a:ext cx="0" cy="215900"/>
          </a:xfrm>
          <a:prstGeom prst="line">
            <a:avLst/>
          </a:prstGeom>
          <a:noFill/>
          <a:ln w="38100">
            <a:solidFill>
              <a:schemeClr val="bg1"/>
            </a:solidFill>
            <a:round/>
            <a:headEnd/>
            <a:tailEnd type="triangle" w="med" len="med"/>
          </a:ln>
          <a:effectLst/>
        </p:spPr>
        <p:txBody>
          <a:bodyPr>
            <a:prstTxWarp prst="textNoShape">
              <a:avLst/>
            </a:prstTxWarp>
          </a:bodyPr>
          <a:lstStyle/>
          <a:p>
            <a:endParaRPr lang="en-US"/>
          </a:p>
        </p:txBody>
      </p:sp>
      <p:sp>
        <p:nvSpPr>
          <p:cNvPr id="12297" name="Line 9"/>
          <p:cNvSpPr>
            <a:spLocks noChangeShapeType="1"/>
          </p:cNvSpPr>
          <p:nvPr/>
        </p:nvSpPr>
        <p:spPr bwMode="auto">
          <a:xfrm>
            <a:off x="8172450" y="4868863"/>
            <a:ext cx="0" cy="215900"/>
          </a:xfrm>
          <a:prstGeom prst="line">
            <a:avLst/>
          </a:prstGeom>
          <a:noFill/>
          <a:ln w="38100">
            <a:solidFill>
              <a:schemeClr val="bg1"/>
            </a:solidFill>
            <a:round/>
            <a:headEnd/>
            <a:tailEnd type="triangle" w="med" len="med"/>
          </a:ln>
          <a:effectLst/>
        </p:spPr>
        <p:txBody>
          <a:bodyPr>
            <a:prstTxWarp prst="textNoShape">
              <a:avLst/>
            </a:prstTxWarp>
          </a:bodyPr>
          <a:lstStyle/>
          <a:p>
            <a:endParaRPr lang="en-US"/>
          </a:p>
        </p:txBody>
      </p:sp>
      <p:sp>
        <p:nvSpPr>
          <p:cNvPr id="12298" name="Text Box 10"/>
          <p:cNvSpPr txBox="1">
            <a:spLocks noChangeArrowheads="1"/>
          </p:cNvSpPr>
          <p:nvPr/>
        </p:nvSpPr>
        <p:spPr bwMode="auto">
          <a:xfrm>
            <a:off x="611188" y="5589588"/>
            <a:ext cx="863600"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0</a:t>
            </a:r>
          </a:p>
        </p:txBody>
      </p:sp>
      <p:sp>
        <p:nvSpPr>
          <p:cNvPr id="12299" name="Text Box 11"/>
          <p:cNvSpPr txBox="1">
            <a:spLocks noChangeArrowheads="1"/>
          </p:cNvSpPr>
          <p:nvPr/>
        </p:nvSpPr>
        <p:spPr bwMode="auto">
          <a:xfrm>
            <a:off x="7956550" y="5661025"/>
            <a:ext cx="504825" cy="519113"/>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1</a:t>
            </a:r>
          </a:p>
        </p:txBody>
      </p:sp>
      <p:sp>
        <p:nvSpPr>
          <p:cNvPr id="12300" name="Rectangle 12"/>
          <p:cNvSpPr>
            <a:spLocks noChangeArrowheads="1"/>
          </p:cNvSpPr>
          <p:nvPr/>
        </p:nvSpPr>
        <p:spPr bwMode="auto">
          <a:xfrm>
            <a:off x="3348038" y="4292600"/>
            <a:ext cx="2200275" cy="519113"/>
          </a:xfrm>
          <a:prstGeom prst="rect">
            <a:avLst/>
          </a:prstGeom>
          <a:noFill/>
          <a:ln w="38100">
            <a:noFill/>
            <a:miter lim="800000"/>
            <a:headEnd/>
            <a:tailEnd/>
          </a:ln>
          <a:effectLst/>
        </p:spPr>
        <p:txBody>
          <a:bodyPr wrap="none">
            <a:prstTxWarp prst="textNoShape">
              <a:avLst/>
            </a:prstTxWarp>
            <a:spAutoFit/>
          </a:bodyPr>
          <a:lstStyle/>
          <a:p>
            <a:r>
              <a:rPr lang="en-GB"/>
              <a:t>Even chance</a:t>
            </a:r>
          </a:p>
        </p:txBody>
      </p:sp>
      <p:sp>
        <p:nvSpPr>
          <p:cNvPr id="12301" name="Line 13"/>
          <p:cNvSpPr>
            <a:spLocks noChangeShapeType="1"/>
          </p:cNvSpPr>
          <p:nvPr/>
        </p:nvSpPr>
        <p:spPr bwMode="auto">
          <a:xfrm>
            <a:off x="4500563"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12302" name="Rectangle 14"/>
          <p:cNvSpPr>
            <a:spLocks noChangeArrowheads="1"/>
          </p:cNvSpPr>
          <p:nvPr/>
        </p:nvSpPr>
        <p:spPr bwMode="auto">
          <a:xfrm>
            <a:off x="4284663" y="5300663"/>
            <a:ext cx="574675" cy="923330"/>
          </a:xfrm>
          <a:prstGeom prst="rect">
            <a:avLst/>
          </a:prstGeom>
          <a:noFill/>
          <a:ln w="38100">
            <a:noFill/>
            <a:miter lim="800000"/>
            <a:headEnd/>
            <a:tailEnd/>
          </a:ln>
          <a:effectLst/>
        </p:spPr>
        <p:txBody>
          <a:bodyPr wrap="square">
            <a:prstTxWarp prst="textNoShape">
              <a:avLst/>
            </a:prstTxWarp>
            <a:spAutoFit/>
          </a:bodyPr>
          <a:lstStyle/>
          <a:p>
            <a:endParaRPr lang="en-GB" dirty="0" smtClean="0"/>
          </a:p>
          <a:p>
            <a:endParaRPr lang="en-GB" dirty="0" smtClean="0"/>
          </a:p>
          <a:p>
            <a:r>
              <a:rPr lang="en-GB" dirty="0" smtClean="0"/>
              <a:t>2</a:t>
            </a:r>
            <a:endParaRPr lang="en-GB" dirty="0"/>
          </a:p>
        </p:txBody>
      </p:sp>
      <p:sp>
        <p:nvSpPr>
          <p:cNvPr id="12303" name="Text Box 15"/>
          <p:cNvSpPr txBox="1">
            <a:spLocks noChangeArrowheads="1"/>
          </p:cNvSpPr>
          <p:nvPr/>
        </p:nvSpPr>
        <p:spPr bwMode="auto">
          <a:xfrm>
            <a:off x="1835150" y="4652963"/>
            <a:ext cx="2016125"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Unlikely</a:t>
            </a:r>
          </a:p>
        </p:txBody>
      </p:sp>
      <p:sp>
        <p:nvSpPr>
          <p:cNvPr id="12304" name="Text Box 16"/>
          <p:cNvSpPr txBox="1">
            <a:spLocks noChangeArrowheads="1"/>
          </p:cNvSpPr>
          <p:nvPr/>
        </p:nvSpPr>
        <p:spPr bwMode="auto">
          <a:xfrm>
            <a:off x="5940425" y="4652963"/>
            <a:ext cx="1439863"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Likely</a:t>
            </a:r>
          </a:p>
        </p:txBody>
      </p:sp>
      <p:sp>
        <p:nvSpPr>
          <p:cNvPr id="12305" name="Text Box 17"/>
          <p:cNvSpPr txBox="1">
            <a:spLocks noChangeArrowheads="1"/>
          </p:cNvSpPr>
          <p:nvPr/>
        </p:nvSpPr>
        <p:spPr bwMode="auto">
          <a:xfrm>
            <a:off x="466725" y="1268413"/>
            <a:ext cx="7489825" cy="1661993"/>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sz="2400" dirty="0"/>
              <a:t>Probabilities never have values less than 0 or more than 1 (remember 100 % is the same as 1 whole).</a:t>
            </a:r>
          </a:p>
          <a:p>
            <a:pPr>
              <a:spcBef>
                <a:spcPct val="50000"/>
              </a:spcBef>
            </a:pPr>
            <a:endParaRPr lang="en-GB" dirty="0"/>
          </a:p>
          <a:p>
            <a:pPr>
              <a:spcBef>
                <a:spcPct val="50000"/>
              </a:spcBef>
            </a:pPr>
            <a:endParaRPr lang="en-GB" dirty="0"/>
          </a:p>
        </p:txBody>
      </p:sp>
      <p:sp>
        <p:nvSpPr>
          <p:cNvPr id="12306" name="Line 18"/>
          <p:cNvSpPr>
            <a:spLocks noChangeShapeType="1"/>
          </p:cNvSpPr>
          <p:nvPr/>
        </p:nvSpPr>
        <p:spPr bwMode="auto">
          <a:xfrm>
            <a:off x="4284663" y="5856998"/>
            <a:ext cx="503237" cy="0"/>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19" name="TextBox 18"/>
          <p:cNvSpPr txBox="1"/>
          <p:nvPr/>
        </p:nvSpPr>
        <p:spPr>
          <a:xfrm>
            <a:off x="4356100" y="5445125"/>
            <a:ext cx="312285" cy="369332"/>
          </a:xfrm>
          <a:prstGeom prst="rect">
            <a:avLst/>
          </a:prstGeom>
          <a:noFill/>
        </p:spPr>
        <p:txBody>
          <a:bodyPr wrap="square" rtlCol="0">
            <a:spAutoFit/>
          </a:bodyPr>
          <a:lstStyle/>
          <a:p>
            <a:r>
              <a:rPr lang="en-US" dirty="0" smtClean="0"/>
              <a:t>1</a:t>
            </a:r>
            <a:endParaRPr lang="en-US" dirty="0"/>
          </a:p>
        </p:txBody>
      </p:sp>
    </p:spTree>
    <p:extLst>
      <p:ext uri="{BB962C8B-B14F-4D97-AF65-F5344CB8AC3E}">
        <p14:creationId xmlns:p14="http://schemas.microsoft.com/office/powerpoint/2010/main" val="42210569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en-US"/>
          </a:p>
        </p:txBody>
      </p:sp>
      <p:sp>
        <p:nvSpPr>
          <p:cNvPr id="46083" name="Rectangle 3"/>
          <p:cNvSpPr>
            <a:spLocks noGrp="1" noChangeArrowheads="1"/>
          </p:cNvSpPr>
          <p:nvPr>
            <p:ph idx="1"/>
          </p:nvPr>
        </p:nvSpPr>
        <p:spPr/>
        <p:txBody>
          <a:bodyPr/>
          <a:lstStyle/>
          <a:p>
            <a:r>
              <a:rPr lang="en-IE">
                <a:solidFill>
                  <a:schemeClr val="bg1"/>
                </a:solidFill>
              </a:rPr>
              <a:t>Remember probabilities never have values outside of 0 to 1</a:t>
            </a:r>
          </a:p>
          <a:p>
            <a:endParaRPr lang="en-IE">
              <a:solidFill>
                <a:schemeClr val="bg1"/>
              </a:solidFill>
            </a:endParaRPr>
          </a:p>
          <a:p>
            <a:r>
              <a:rPr lang="en-IE">
                <a:solidFill>
                  <a:schemeClr val="bg1"/>
                </a:solidFill>
              </a:rPr>
              <a:t>So can 4 be represented in the scale?</a:t>
            </a:r>
          </a:p>
          <a:p>
            <a:r>
              <a:rPr lang="en-IE">
                <a:solidFill>
                  <a:schemeClr val="bg1"/>
                </a:solidFill>
              </a:rPr>
              <a:t>Can 10 be represented in the scale?</a:t>
            </a:r>
          </a:p>
          <a:p>
            <a:r>
              <a:rPr lang="en-IE">
                <a:solidFill>
                  <a:schemeClr val="bg1"/>
                </a:solidFill>
              </a:rPr>
              <a:t>Can -15 be represented in the scale?</a:t>
            </a:r>
          </a:p>
          <a:p>
            <a:endParaRPr lang="en-US">
              <a:solidFill>
                <a:schemeClr val="bg1"/>
              </a:solidFill>
            </a:endParaRPr>
          </a:p>
        </p:txBody>
      </p:sp>
    </p:spTree>
    <p:extLst>
      <p:ext uri="{BB962C8B-B14F-4D97-AF65-F5344CB8AC3E}">
        <p14:creationId xmlns:p14="http://schemas.microsoft.com/office/powerpoint/2010/main" val="15026436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en-US" dirty="0"/>
          </a:p>
        </p:txBody>
      </p:sp>
      <p:sp>
        <p:nvSpPr>
          <p:cNvPr id="34819" name="Rectangle 3"/>
          <p:cNvSpPr>
            <a:spLocks noGrp="1" noChangeArrowheads="1"/>
          </p:cNvSpPr>
          <p:nvPr>
            <p:ph idx="1"/>
          </p:nvPr>
        </p:nvSpPr>
        <p:spPr>
          <a:xfrm>
            <a:off x="539750" y="404813"/>
            <a:ext cx="8229600" cy="4525962"/>
          </a:xfrm>
        </p:spPr>
        <p:txBody>
          <a:bodyPr/>
          <a:lstStyle/>
          <a:p>
            <a:pPr>
              <a:buFontTx/>
              <a:buNone/>
            </a:pPr>
            <a:r>
              <a:rPr lang="en-IE" dirty="0">
                <a:solidFill>
                  <a:schemeClr val="bg1"/>
                </a:solidFill>
              </a:rPr>
              <a:t>Where would the following go on the probability scale?</a:t>
            </a:r>
          </a:p>
          <a:p>
            <a:pPr>
              <a:buFontTx/>
              <a:buNone/>
            </a:pPr>
            <a:r>
              <a:rPr lang="en-IE" dirty="0">
                <a:solidFill>
                  <a:schemeClr val="bg1"/>
                </a:solidFill>
              </a:rPr>
              <a:t>0				.5			1/7	</a:t>
            </a:r>
          </a:p>
          <a:p>
            <a:pPr>
              <a:buFontTx/>
              <a:buNone/>
            </a:pPr>
            <a:r>
              <a:rPr lang="en-IE" dirty="0">
                <a:solidFill>
                  <a:schemeClr val="bg1"/>
                </a:solidFill>
              </a:rPr>
              <a:t>1/4			.75			-6</a:t>
            </a:r>
          </a:p>
          <a:p>
            <a:pPr>
              <a:buFontTx/>
              <a:buNone/>
            </a:pPr>
            <a:r>
              <a:rPr lang="en-IE" dirty="0">
                <a:solidFill>
                  <a:schemeClr val="bg1"/>
                </a:solidFill>
              </a:rPr>
              <a:t>1/2			33%			50 %</a:t>
            </a:r>
          </a:p>
          <a:p>
            <a:pPr>
              <a:buFontTx/>
              <a:buNone/>
            </a:pPr>
            <a:r>
              <a:rPr lang="en-IE" dirty="0">
                <a:solidFill>
                  <a:schemeClr val="bg1"/>
                </a:solidFill>
              </a:rPr>
              <a:t>3/4			79%			10</a:t>
            </a:r>
          </a:p>
          <a:p>
            <a:pPr>
              <a:buFontTx/>
              <a:buNone/>
            </a:pPr>
            <a:r>
              <a:rPr lang="en-IE" dirty="0">
                <a:solidFill>
                  <a:schemeClr val="bg1"/>
                </a:solidFill>
              </a:rPr>
              <a:t>1				3			.38</a:t>
            </a:r>
          </a:p>
          <a:p>
            <a:endParaRPr lang="en-IE" dirty="0">
              <a:solidFill>
                <a:schemeClr val="bg1"/>
              </a:solidFill>
            </a:endParaRPr>
          </a:p>
          <a:p>
            <a:endParaRPr lang="en-US" dirty="0">
              <a:solidFill>
                <a:schemeClr val="bg1"/>
              </a:solidFill>
            </a:endParaRPr>
          </a:p>
        </p:txBody>
      </p:sp>
      <p:sp>
        <p:nvSpPr>
          <p:cNvPr id="34820" name="Line 4"/>
          <p:cNvSpPr>
            <a:spLocks noChangeShapeType="1"/>
          </p:cNvSpPr>
          <p:nvPr/>
        </p:nvSpPr>
        <p:spPr bwMode="auto">
          <a:xfrm>
            <a:off x="1042988" y="5229225"/>
            <a:ext cx="7200900" cy="0"/>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34821" name="Line 5"/>
          <p:cNvSpPr>
            <a:spLocks noChangeShapeType="1"/>
          </p:cNvSpPr>
          <p:nvPr/>
        </p:nvSpPr>
        <p:spPr bwMode="auto">
          <a:xfrm>
            <a:off x="8243888" y="5084763"/>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34822" name="Line 6"/>
          <p:cNvSpPr>
            <a:spLocks noChangeShapeType="1"/>
          </p:cNvSpPr>
          <p:nvPr/>
        </p:nvSpPr>
        <p:spPr bwMode="auto">
          <a:xfrm>
            <a:off x="1042988" y="5084763"/>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34823" name="Line 7"/>
          <p:cNvSpPr>
            <a:spLocks noChangeShapeType="1"/>
          </p:cNvSpPr>
          <p:nvPr/>
        </p:nvSpPr>
        <p:spPr bwMode="auto">
          <a:xfrm>
            <a:off x="4643438" y="5084763"/>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Tree>
    <p:extLst>
      <p:ext uri="{BB962C8B-B14F-4D97-AF65-F5344CB8AC3E}">
        <p14:creationId xmlns:p14="http://schemas.microsoft.com/office/powerpoint/2010/main" val="28214679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IE" sz="4000">
                <a:solidFill>
                  <a:schemeClr val="bg1"/>
                </a:solidFill>
              </a:rPr>
              <a:t>Where would these events go on the probability scale?</a:t>
            </a:r>
            <a:endParaRPr lang="en-US" sz="4000">
              <a:solidFill>
                <a:schemeClr val="bg1"/>
              </a:solidFill>
            </a:endParaRPr>
          </a:p>
        </p:txBody>
      </p:sp>
      <p:sp>
        <p:nvSpPr>
          <p:cNvPr id="35843" name="Rectangle 3"/>
          <p:cNvSpPr>
            <a:spLocks noGrp="1" noChangeArrowheads="1"/>
          </p:cNvSpPr>
          <p:nvPr>
            <p:ph idx="1"/>
          </p:nvPr>
        </p:nvSpPr>
        <p:spPr/>
        <p:txBody>
          <a:bodyPr/>
          <a:lstStyle/>
          <a:p>
            <a:pPr marL="609600" indent="-609600"/>
            <a:r>
              <a:rPr lang="en-IE">
                <a:solidFill>
                  <a:schemeClr val="bg1"/>
                </a:solidFill>
              </a:rPr>
              <a:t>Your next holiday will be to the moon.</a:t>
            </a:r>
          </a:p>
          <a:p>
            <a:pPr marL="609600" indent="-609600"/>
            <a:r>
              <a:rPr lang="en-IE">
                <a:solidFill>
                  <a:schemeClr val="bg1"/>
                </a:solidFill>
              </a:rPr>
              <a:t>Picking a left shoe from a matching pair.</a:t>
            </a:r>
          </a:p>
          <a:p>
            <a:pPr marL="609600" indent="-609600"/>
            <a:r>
              <a:rPr lang="en-IE">
                <a:solidFill>
                  <a:schemeClr val="bg1"/>
                </a:solidFill>
              </a:rPr>
              <a:t>Scoring an even number with the throw of a dice</a:t>
            </a:r>
          </a:p>
          <a:p>
            <a:pPr marL="609600" indent="-609600"/>
            <a:r>
              <a:rPr lang="en-IE">
                <a:solidFill>
                  <a:schemeClr val="bg1"/>
                </a:solidFill>
              </a:rPr>
              <a:t>Getting a diamond from a deck of cards</a:t>
            </a:r>
          </a:p>
          <a:p>
            <a:pPr marL="609600" indent="-609600"/>
            <a:r>
              <a:rPr lang="en-IE">
                <a:solidFill>
                  <a:schemeClr val="bg1"/>
                </a:solidFill>
              </a:rPr>
              <a:t>Next year Christmas will fall in December.</a:t>
            </a:r>
            <a:endParaRPr lang="en-US">
              <a:solidFill>
                <a:schemeClr val="bg1"/>
              </a:solidFill>
            </a:endParaRPr>
          </a:p>
        </p:txBody>
      </p:sp>
    </p:spTree>
    <p:extLst>
      <p:ext uri="{BB962C8B-B14F-4D97-AF65-F5344CB8AC3E}">
        <p14:creationId xmlns:p14="http://schemas.microsoft.com/office/powerpoint/2010/main" val="32681082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IE" sz="4000">
                <a:solidFill>
                  <a:schemeClr val="bg1"/>
                </a:solidFill>
              </a:rPr>
              <a:t>Draw a probability scale and mark the following</a:t>
            </a:r>
            <a:endParaRPr lang="en-US" sz="4000">
              <a:solidFill>
                <a:schemeClr val="bg1"/>
              </a:solidFill>
            </a:endParaRPr>
          </a:p>
        </p:txBody>
      </p:sp>
      <p:sp>
        <p:nvSpPr>
          <p:cNvPr id="36867" name="Rectangle 3"/>
          <p:cNvSpPr>
            <a:spLocks noGrp="1" noChangeArrowheads="1"/>
          </p:cNvSpPr>
          <p:nvPr>
            <p:ph idx="1"/>
          </p:nvPr>
        </p:nvSpPr>
        <p:spPr/>
        <p:txBody>
          <a:bodyPr/>
          <a:lstStyle/>
          <a:p>
            <a:r>
              <a:rPr lang="en-IE" dirty="0">
                <a:solidFill>
                  <a:schemeClr val="bg1"/>
                </a:solidFill>
              </a:rPr>
              <a:t>You will get a 5 or a 6 on a single throw of a die</a:t>
            </a:r>
          </a:p>
          <a:p>
            <a:r>
              <a:rPr lang="en-IE" dirty="0">
                <a:solidFill>
                  <a:schemeClr val="bg1"/>
                </a:solidFill>
              </a:rPr>
              <a:t>A coin will land on heads when flipped</a:t>
            </a:r>
            <a:endParaRPr lang="en-IE" dirty="0" smtClean="0">
              <a:solidFill>
                <a:schemeClr val="bg1"/>
              </a:solidFill>
            </a:endParaRPr>
          </a:p>
          <a:p>
            <a:r>
              <a:rPr lang="en-IE" dirty="0" smtClean="0">
                <a:solidFill>
                  <a:schemeClr val="bg1"/>
                </a:solidFill>
              </a:rPr>
              <a:t>Christopher Moloney will have a Christmas No. 1</a:t>
            </a:r>
          </a:p>
          <a:p>
            <a:r>
              <a:rPr lang="en-IE" dirty="0">
                <a:solidFill>
                  <a:schemeClr val="bg1"/>
                </a:solidFill>
              </a:rPr>
              <a:t>You will pick a picture card from a pack of cards</a:t>
            </a:r>
            <a:endParaRPr lang="en-US" dirty="0">
              <a:solidFill>
                <a:schemeClr val="bg1"/>
              </a:solidFill>
            </a:endParaRPr>
          </a:p>
        </p:txBody>
      </p:sp>
    </p:spTree>
    <p:extLst>
      <p:ext uri="{BB962C8B-B14F-4D97-AF65-F5344CB8AC3E}">
        <p14:creationId xmlns:p14="http://schemas.microsoft.com/office/powerpoint/2010/main" val="3815730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IE"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Definition</a:t>
            </a:r>
            <a:endPar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1987" name="Rectangle 3"/>
          <p:cNvSpPr>
            <a:spLocks noGrp="1" noChangeArrowheads="1"/>
          </p:cNvSpPr>
          <p:nvPr>
            <p:ph idx="1"/>
          </p:nvPr>
        </p:nvSpPr>
        <p:spPr/>
        <p:txBody>
          <a:bodyPr/>
          <a:lstStyle/>
          <a:p>
            <a:r>
              <a:rPr lang="en-IE" sz="3200" i="1" dirty="0">
                <a:solidFill>
                  <a:srgbClr val="000000"/>
                </a:solidFill>
              </a:rPr>
              <a:t>Probability is used to determine the chances of something occurring</a:t>
            </a:r>
            <a:r>
              <a:rPr lang="en-IE" i="1" dirty="0">
                <a:solidFill>
                  <a:schemeClr val="bg1"/>
                </a:solidFill>
              </a:rPr>
              <a:t>.</a:t>
            </a:r>
            <a:r>
              <a:rPr lang="en-US" dirty="0"/>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IE" sz="4000">
                <a:solidFill>
                  <a:schemeClr val="bg1"/>
                </a:solidFill>
              </a:rPr>
              <a:t>Draw a probability scale and mark the following</a:t>
            </a:r>
            <a:endParaRPr lang="en-US" sz="4000">
              <a:solidFill>
                <a:schemeClr val="bg1"/>
              </a:solidFill>
            </a:endParaRPr>
          </a:p>
        </p:txBody>
      </p:sp>
      <p:sp>
        <p:nvSpPr>
          <p:cNvPr id="37891" name="Rectangle 3"/>
          <p:cNvSpPr>
            <a:spLocks noGrp="1" noChangeArrowheads="1"/>
          </p:cNvSpPr>
          <p:nvPr>
            <p:ph idx="1"/>
          </p:nvPr>
        </p:nvSpPr>
        <p:spPr/>
        <p:txBody>
          <a:bodyPr/>
          <a:lstStyle/>
          <a:p>
            <a:r>
              <a:rPr lang="en-IE">
                <a:solidFill>
                  <a:schemeClr val="bg1"/>
                </a:solidFill>
              </a:rPr>
              <a:t>You will pick an odd number when selecting a number between 1 and 10</a:t>
            </a:r>
          </a:p>
          <a:p>
            <a:r>
              <a:rPr lang="en-IE">
                <a:solidFill>
                  <a:schemeClr val="bg1"/>
                </a:solidFill>
              </a:rPr>
              <a:t>There will be a heat wave in Spain next summer.</a:t>
            </a:r>
          </a:p>
          <a:p>
            <a:r>
              <a:rPr lang="en-IE">
                <a:solidFill>
                  <a:schemeClr val="bg1"/>
                </a:solidFill>
              </a:rPr>
              <a:t>You will go to the moon this week.</a:t>
            </a:r>
          </a:p>
          <a:p>
            <a:r>
              <a:rPr lang="en-IE">
                <a:solidFill>
                  <a:schemeClr val="bg1"/>
                </a:solidFill>
              </a:rPr>
              <a:t>You will roll a 4,5 or 6 on a throw of a die</a:t>
            </a:r>
            <a:endParaRPr lang="en-US">
              <a:solidFill>
                <a:schemeClr val="bg1"/>
              </a:solidFill>
            </a:endParaRPr>
          </a:p>
        </p:txBody>
      </p:sp>
    </p:spTree>
    <p:extLst>
      <p:ext uri="{BB962C8B-B14F-4D97-AF65-F5344CB8AC3E}">
        <p14:creationId xmlns:p14="http://schemas.microsoft.com/office/powerpoint/2010/main" val="28922000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IE" sz="4000">
                <a:solidFill>
                  <a:schemeClr val="bg1"/>
                </a:solidFill>
              </a:rPr>
              <a:t>Draw a probability scale and mark the following</a:t>
            </a:r>
            <a:endParaRPr lang="en-US" sz="4000">
              <a:solidFill>
                <a:schemeClr val="bg1"/>
              </a:solidFill>
            </a:endParaRPr>
          </a:p>
        </p:txBody>
      </p:sp>
      <p:sp>
        <p:nvSpPr>
          <p:cNvPr id="38915" name="Rectangle 3"/>
          <p:cNvSpPr>
            <a:spLocks noGrp="1" noChangeArrowheads="1"/>
          </p:cNvSpPr>
          <p:nvPr>
            <p:ph idx="1"/>
          </p:nvPr>
        </p:nvSpPr>
        <p:spPr/>
        <p:txBody>
          <a:bodyPr/>
          <a:lstStyle/>
          <a:p>
            <a:pPr>
              <a:lnSpc>
                <a:spcPct val="90000"/>
              </a:lnSpc>
            </a:pPr>
            <a:r>
              <a:rPr lang="en-IE">
                <a:solidFill>
                  <a:schemeClr val="bg1"/>
                </a:solidFill>
              </a:rPr>
              <a:t>You will win the National lottery someday.</a:t>
            </a:r>
          </a:p>
          <a:p>
            <a:pPr>
              <a:lnSpc>
                <a:spcPct val="90000"/>
              </a:lnSpc>
            </a:pPr>
            <a:r>
              <a:rPr lang="en-IE">
                <a:solidFill>
                  <a:schemeClr val="bg1"/>
                </a:solidFill>
              </a:rPr>
              <a:t>Someone in your family will win the National Lottery.</a:t>
            </a:r>
          </a:p>
          <a:p>
            <a:pPr>
              <a:lnSpc>
                <a:spcPct val="90000"/>
              </a:lnSpc>
            </a:pPr>
            <a:r>
              <a:rPr lang="en-IE">
                <a:solidFill>
                  <a:schemeClr val="bg1"/>
                </a:solidFill>
              </a:rPr>
              <a:t>Someone in your local area will win the National Lottery.</a:t>
            </a:r>
          </a:p>
          <a:p>
            <a:pPr>
              <a:lnSpc>
                <a:spcPct val="90000"/>
              </a:lnSpc>
            </a:pPr>
            <a:r>
              <a:rPr lang="en-IE">
                <a:solidFill>
                  <a:schemeClr val="bg1"/>
                </a:solidFill>
              </a:rPr>
              <a:t>Someone in your county will win the National Lottery.</a:t>
            </a:r>
          </a:p>
          <a:p>
            <a:pPr>
              <a:lnSpc>
                <a:spcPct val="90000"/>
              </a:lnSpc>
            </a:pPr>
            <a:r>
              <a:rPr lang="en-IE">
                <a:solidFill>
                  <a:schemeClr val="bg1"/>
                </a:solidFill>
              </a:rPr>
              <a:t>Someone in this Country will win the National Lottery.</a:t>
            </a:r>
          </a:p>
          <a:p>
            <a:pPr>
              <a:lnSpc>
                <a:spcPct val="90000"/>
              </a:lnSpc>
            </a:pPr>
            <a:endParaRPr lang="en-IE">
              <a:solidFill>
                <a:schemeClr val="bg1"/>
              </a:solidFill>
            </a:endParaRPr>
          </a:p>
          <a:p>
            <a:pPr>
              <a:lnSpc>
                <a:spcPct val="90000"/>
              </a:lnSpc>
              <a:buFontTx/>
              <a:buNone/>
            </a:pPr>
            <a:endParaRPr lang="en-US"/>
          </a:p>
        </p:txBody>
      </p:sp>
    </p:spTree>
    <p:extLst>
      <p:ext uri="{BB962C8B-B14F-4D97-AF65-F5344CB8AC3E}">
        <p14:creationId xmlns:p14="http://schemas.microsoft.com/office/powerpoint/2010/main" val="5939166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Local Settings\Temporary Internet Files\Content.IE5\BXTJFUSV\MC900434806[1].png"/>
          <p:cNvPicPr>
            <a:picLocks noChangeAspect="1" noChangeArrowheads="1"/>
          </p:cNvPicPr>
          <p:nvPr/>
        </p:nvPicPr>
        <p:blipFill>
          <a:blip r:embed="rId3" cstate="print"/>
          <a:srcRect/>
          <a:stretch>
            <a:fillRect/>
          </a:stretch>
        </p:blipFill>
        <p:spPr bwMode="auto">
          <a:xfrm>
            <a:off x="6959193" y="4842804"/>
            <a:ext cx="1828572" cy="1828572"/>
          </a:xfrm>
          <a:prstGeom prst="rect">
            <a:avLst/>
          </a:prstGeom>
          <a:noFill/>
        </p:spPr>
      </p:pic>
      <p:pic>
        <p:nvPicPr>
          <p:cNvPr id="1028" name="Picture 4" descr="C:\Documents and Settings\User\Local Settings\Temporary Internet Files\Content.IE5\2E4RSY3I\MP900309450[1].jpg"/>
          <p:cNvPicPr>
            <a:picLocks noChangeAspect="1" noChangeArrowheads="1"/>
          </p:cNvPicPr>
          <p:nvPr/>
        </p:nvPicPr>
        <p:blipFill>
          <a:blip r:embed="rId4" cstate="print"/>
          <a:srcRect/>
          <a:stretch>
            <a:fillRect/>
          </a:stretch>
        </p:blipFill>
        <p:spPr bwMode="auto">
          <a:xfrm>
            <a:off x="-58494" y="2306519"/>
            <a:ext cx="2444496" cy="3657600"/>
          </a:xfrm>
          <a:prstGeom prst="rect">
            <a:avLst/>
          </a:prstGeom>
          <a:noFill/>
        </p:spPr>
      </p:pic>
      <p:pic>
        <p:nvPicPr>
          <p:cNvPr id="1030" name="Picture 6" descr="C:\Documents and Settings\User\Local Settings\Temporary Internet Files\Content.IE5\ZGF3CV14\MM900041077[1].gif"/>
          <p:cNvPicPr>
            <a:picLocks noChangeAspect="1" noChangeArrowheads="1" noCrop="1"/>
          </p:cNvPicPr>
          <p:nvPr/>
        </p:nvPicPr>
        <p:blipFill>
          <a:blip r:embed="rId5" cstate="print"/>
          <a:srcRect/>
          <a:stretch>
            <a:fillRect/>
          </a:stretch>
        </p:blipFill>
        <p:spPr bwMode="auto">
          <a:xfrm>
            <a:off x="4046858" y="590534"/>
            <a:ext cx="1028700" cy="1104900"/>
          </a:xfrm>
          <a:prstGeom prst="rect">
            <a:avLst/>
          </a:prstGeom>
          <a:noFill/>
        </p:spPr>
      </p:pic>
      <p:pic>
        <p:nvPicPr>
          <p:cNvPr id="1034" name="Picture 10" descr="C:\Documents and Settings\User\Local Settings\Temporary Internet Files\Content.IE5\UVU3VEPI\MC900432143[1].wmf"/>
          <p:cNvPicPr>
            <a:picLocks noChangeAspect="1" noChangeArrowheads="1"/>
          </p:cNvPicPr>
          <p:nvPr/>
        </p:nvPicPr>
        <p:blipFill>
          <a:blip r:embed="rId6" cstate="print"/>
          <a:srcRect/>
          <a:stretch>
            <a:fillRect/>
          </a:stretch>
        </p:blipFill>
        <p:spPr bwMode="auto">
          <a:xfrm>
            <a:off x="4121470" y="4733811"/>
            <a:ext cx="1908175" cy="1895475"/>
          </a:xfrm>
          <a:prstGeom prst="rect">
            <a:avLst/>
          </a:prstGeom>
          <a:noFill/>
        </p:spPr>
      </p:pic>
      <p:pic>
        <p:nvPicPr>
          <p:cNvPr id="1035" name="Picture 11" descr="C:\Documents and Settings\User\Local Settings\Temporary Internet Files\Content.IE5\2E4RSY3I\MC900441703[1].png"/>
          <p:cNvPicPr>
            <a:picLocks noChangeAspect="1" noChangeArrowheads="1"/>
          </p:cNvPicPr>
          <p:nvPr/>
        </p:nvPicPr>
        <p:blipFill>
          <a:blip r:embed="rId7" cstate="print"/>
          <a:srcRect/>
          <a:stretch>
            <a:fillRect/>
          </a:stretch>
        </p:blipFill>
        <p:spPr bwMode="auto">
          <a:xfrm>
            <a:off x="857224" y="500042"/>
            <a:ext cx="1528778" cy="1528778"/>
          </a:xfrm>
          <a:prstGeom prst="rect">
            <a:avLst/>
          </a:prstGeom>
          <a:noFill/>
        </p:spPr>
      </p:pic>
      <p:sp>
        <p:nvSpPr>
          <p:cNvPr id="4" name="Date Placeholder 3"/>
          <p:cNvSpPr>
            <a:spLocks noGrp="1"/>
          </p:cNvSpPr>
          <p:nvPr>
            <p:ph type="dt" sz="half" idx="10"/>
          </p:nvPr>
        </p:nvSpPr>
        <p:spPr/>
        <p:txBody>
          <a:bodyPr/>
          <a:lstStyle/>
          <a:p>
            <a:fld id="{688C8F7A-AE80-4DA3-9475-F1316B99D569}" type="datetime6">
              <a:rPr lang="en-US" smtClean="0"/>
              <a:pPr/>
              <a:t>May 15</a:t>
            </a:fld>
            <a:endParaRPr lang="en-US" dirty="0">
              <a:solidFill>
                <a:srgbClr val="FFFFFF"/>
              </a:solidFill>
            </a:endParaRPr>
          </a:p>
        </p:txBody>
      </p:sp>
      <p:sp>
        <p:nvSpPr>
          <p:cNvPr id="5" name="Subtitle 4"/>
          <p:cNvSpPr>
            <a:spLocks noGrp="1"/>
          </p:cNvSpPr>
          <p:nvPr>
            <p:ph type="subTitle" idx="1"/>
          </p:nvPr>
        </p:nvSpPr>
        <p:spPr/>
        <p:txBody>
          <a:bodyPr/>
          <a:lstStyle/>
          <a:p>
            <a:endParaRPr lang="en-IE"/>
          </a:p>
        </p:txBody>
      </p:sp>
      <p:sp>
        <p:nvSpPr>
          <p:cNvPr id="12" name="Title 1"/>
          <p:cNvSpPr txBox="1">
            <a:spLocks/>
          </p:cNvSpPr>
          <p:nvPr/>
        </p:nvSpPr>
        <p:spPr>
          <a:xfrm>
            <a:off x="1621613" y="1264431"/>
            <a:ext cx="8305800" cy="1981200"/>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defTabSz="914400"/>
            <a:r>
              <a:rPr lang="en-US" sz="6600" dirty="0" smtClean="0"/>
              <a:t>Probability 3</a:t>
            </a:r>
            <a:endParaRPr lang="en-US" sz="6600" dirty="0"/>
          </a:p>
        </p:txBody>
      </p:sp>
    </p:spTree>
    <p:extLst>
      <p:ext uri="{BB962C8B-B14F-4D97-AF65-F5344CB8AC3E}">
        <p14:creationId xmlns:p14="http://schemas.microsoft.com/office/powerpoint/2010/main" val="9658579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395288" y="1484313"/>
            <a:ext cx="8291512" cy="5373687"/>
          </a:xfrm>
        </p:spPr>
        <p:txBody>
          <a:bodyPr>
            <a:normAutofit fontScale="92500"/>
          </a:bodyPr>
          <a:lstStyle/>
          <a:p>
            <a:pPr>
              <a:lnSpc>
                <a:spcPct val="90000"/>
              </a:lnSpc>
            </a:pPr>
            <a:r>
              <a:rPr lang="en-IE" dirty="0"/>
              <a:t>What is an outcome</a:t>
            </a:r>
            <a:r>
              <a:rPr lang="en-IE" dirty="0" smtClean="0"/>
              <a:t>?</a:t>
            </a:r>
          </a:p>
          <a:p>
            <a:pPr>
              <a:lnSpc>
                <a:spcPct val="90000"/>
              </a:lnSpc>
              <a:buNone/>
            </a:pPr>
            <a:endParaRPr lang="en-IE" dirty="0" smtClean="0"/>
          </a:p>
          <a:p>
            <a:pPr>
              <a:lnSpc>
                <a:spcPct val="90000"/>
              </a:lnSpc>
            </a:pPr>
            <a:r>
              <a:rPr lang="en-IE" dirty="0"/>
              <a:t>What is an event</a:t>
            </a:r>
            <a:r>
              <a:rPr lang="en-IE" dirty="0" smtClean="0"/>
              <a:t>?</a:t>
            </a:r>
          </a:p>
          <a:p>
            <a:pPr>
              <a:lnSpc>
                <a:spcPct val="90000"/>
              </a:lnSpc>
              <a:buNone/>
            </a:pPr>
            <a:endParaRPr lang="en-IE" dirty="0" smtClean="0"/>
          </a:p>
          <a:p>
            <a:pPr>
              <a:lnSpc>
                <a:spcPct val="90000"/>
              </a:lnSpc>
            </a:pPr>
            <a:r>
              <a:rPr lang="en-IE" dirty="0"/>
              <a:t>What </a:t>
            </a:r>
            <a:r>
              <a:rPr lang="en-IE" dirty="0" smtClean="0"/>
              <a:t>is the fundamental principle of counting?</a:t>
            </a:r>
          </a:p>
          <a:p>
            <a:pPr>
              <a:lnSpc>
                <a:spcPct val="90000"/>
              </a:lnSpc>
            </a:pPr>
            <a:endParaRPr lang="en-IE" dirty="0" smtClean="0"/>
          </a:p>
          <a:p>
            <a:pPr>
              <a:lnSpc>
                <a:spcPct val="90000"/>
              </a:lnSpc>
            </a:pPr>
            <a:r>
              <a:rPr lang="en-IE" dirty="0"/>
              <a:t>A T-shirt factory has 5 designs and each come in 6 colours. How many different types of T shirts can be produced</a:t>
            </a:r>
            <a:r>
              <a:rPr lang="en-IE" dirty="0" smtClean="0"/>
              <a:t>?</a:t>
            </a:r>
          </a:p>
          <a:p>
            <a:pPr>
              <a:lnSpc>
                <a:spcPct val="90000"/>
              </a:lnSpc>
              <a:buNone/>
            </a:pPr>
            <a:endParaRPr lang="en-IE" dirty="0" smtClean="0"/>
          </a:p>
          <a:p>
            <a:pPr>
              <a:lnSpc>
                <a:spcPct val="90000"/>
              </a:lnSpc>
            </a:pPr>
            <a:r>
              <a:rPr lang="en-IE" dirty="0"/>
              <a:t>John is buying a car and he has a choice of 3 makes in his price range. </a:t>
            </a:r>
            <a:r>
              <a:rPr lang="en-IE" dirty="0" smtClean="0"/>
              <a:t>Each car </a:t>
            </a:r>
            <a:r>
              <a:rPr lang="en-IE" dirty="0"/>
              <a:t>comes in 4 colours. How many cars does he have to choose from?</a:t>
            </a:r>
          </a:p>
          <a:p>
            <a:pPr>
              <a:lnSpc>
                <a:spcPct val="90000"/>
              </a:lnSpc>
            </a:pPr>
            <a:endParaRPr lang="en-US" dirty="0"/>
          </a:p>
        </p:txBody>
      </p:sp>
      <p:sp>
        <p:nvSpPr>
          <p:cNvPr id="41986" name="Rectangle 2"/>
          <p:cNvSpPr>
            <a:spLocks noGrp="1" noChangeArrowheads="1"/>
          </p:cNvSpPr>
          <p:nvPr>
            <p:ph type="title"/>
          </p:nvPr>
        </p:nvSpPr>
        <p:spPr/>
        <p:txBody>
          <a:bodyPr/>
          <a:lstStyle/>
          <a:p>
            <a:r>
              <a:rPr lang="en-IE"/>
              <a:t>Quick Recap</a:t>
            </a:r>
            <a:endParaRPr lang="en-US"/>
          </a:p>
        </p:txBody>
      </p:sp>
      <p:sp>
        <p:nvSpPr>
          <p:cNvPr id="2" name="Date Placeholder 1"/>
          <p:cNvSpPr>
            <a:spLocks noGrp="1"/>
          </p:cNvSpPr>
          <p:nvPr>
            <p:ph type="dt" sz="half" idx="10"/>
          </p:nvPr>
        </p:nvSpPr>
        <p:spPr/>
        <p:txBody>
          <a:bodyPr/>
          <a:lstStyle/>
          <a:p>
            <a:fld id="{45AFF477-64D2-4227-9E16-3678385AF241}" type="datetime6">
              <a:rPr lang="en-US" smtClean="0"/>
              <a:pPr/>
              <a:t>May 15</a:t>
            </a:fld>
            <a:endParaRPr lang="en-US"/>
          </a:p>
        </p:txBody>
      </p:sp>
    </p:spTree>
    <p:extLst>
      <p:ext uri="{BB962C8B-B14F-4D97-AF65-F5344CB8AC3E}">
        <p14:creationId xmlns:p14="http://schemas.microsoft.com/office/powerpoint/2010/main" val="324146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57200" y="1981200"/>
            <a:ext cx="8229600" cy="4616450"/>
          </a:xfrm>
        </p:spPr>
        <p:txBody>
          <a:bodyPr/>
          <a:lstStyle/>
          <a:p>
            <a:endParaRPr lang="en-US"/>
          </a:p>
        </p:txBody>
      </p:sp>
      <p:sp>
        <p:nvSpPr>
          <p:cNvPr id="21506" name="Rectangle 2"/>
          <p:cNvSpPr>
            <a:spLocks noGrp="1" noChangeArrowheads="1"/>
          </p:cNvSpPr>
          <p:nvPr>
            <p:ph type="title"/>
          </p:nvPr>
        </p:nvSpPr>
        <p:spPr/>
        <p:txBody>
          <a:bodyPr>
            <a:normAutofit fontScale="90000"/>
          </a:bodyPr>
          <a:lstStyle/>
          <a:p>
            <a:r>
              <a:rPr lang="en-US" sz="4000"/>
              <a:t>A coin is tossed and a spinner is spun. List all possible outcomes.</a:t>
            </a:r>
          </a:p>
        </p:txBody>
      </p:sp>
      <p:pic>
        <p:nvPicPr>
          <p:cNvPr id="21508" name="Picture 4" descr="nkmvnk"/>
          <p:cNvPicPr>
            <a:picLocks noChangeAspect="1" noChangeArrowheads="1"/>
          </p:cNvPicPr>
          <p:nvPr/>
        </p:nvPicPr>
        <p:blipFill>
          <a:blip r:embed="rId2"/>
          <a:srcRect/>
          <a:stretch>
            <a:fillRect/>
          </a:stretch>
        </p:blipFill>
        <p:spPr bwMode="auto">
          <a:xfrm>
            <a:off x="4572000" y="2420938"/>
            <a:ext cx="3816350" cy="3517900"/>
          </a:xfrm>
          <a:prstGeom prst="rect">
            <a:avLst/>
          </a:prstGeom>
          <a:noFill/>
        </p:spPr>
      </p:pic>
      <p:pic>
        <p:nvPicPr>
          <p:cNvPr id="21510" name="Picture 6" descr="hnbxh"/>
          <p:cNvPicPr>
            <a:picLocks noChangeAspect="1" noChangeArrowheads="1"/>
          </p:cNvPicPr>
          <p:nvPr/>
        </p:nvPicPr>
        <p:blipFill>
          <a:blip r:embed="rId3"/>
          <a:srcRect/>
          <a:stretch>
            <a:fillRect/>
          </a:stretch>
        </p:blipFill>
        <p:spPr bwMode="auto">
          <a:xfrm>
            <a:off x="1116013" y="2997200"/>
            <a:ext cx="2303462" cy="2303463"/>
          </a:xfrm>
          <a:prstGeom prst="rect">
            <a:avLst/>
          </a:prstGeom>
          <a:noFill/>
        </p:spPr>
      </p:pic>
      <p:sp>
        <p:nvSpPr>
          <p:cNvPr id="2" name="Date Placeholder 1"/>
          <p:cNvSpPr>
            <a:spLocks noGrp="1"/>
          </p:cNvSpPr>
          <p:nvPr>
            <p:ph type="dt" sz="half" idx="10"/>
          </p:nvPr>
        </p:nvSpPr>
        <p:spPr/>
        <p:txBody>
          <a:bodyPr/>
          <a:lstStyle/>
          <a:p>
            <a:fld id="{BEB85FC4-63A2-4372-91A1-7C2112C48424}" type="datetime6">
              <a:rPr lang="en-US" smtClean="0"/>
              <a:pPr/>
              <a:t>May 15</a:t>
            </a:fld>
            <a:endParaRPr lang="en-US"/>
          </a:p>
        </p:txBody>
      </p:sp>
    </p:spTree>
    <p:extLst>
      <p:ext uri="{BB962C8B-B14F-4D97-AF65-F5344CB8AC3E}">
        <p14:creationId xmlns:p14="http://schemas.microsoft.com/office/powerpoint/2010/main" val="10925165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r>
              <a:rPr lang="en-IE"/>
              <a:t>Sample Space= </a:t>
            </a:r>
            <a:r>
              <a:rPr lang="fr-FR"/>
              <a:t>{H1,H2,H3,H4,T1,T2,T3,T4}</a:t>
            </a:r>
          </a:p>
          <a:p>
            <a:endParaRPr lang="fr-FR"/>
          </a:p>
          <a:p>
            <a:r>
              <a:rPr lang="fr-FR"/>
              <a:t>Use ‘H’ instead of Head</a:t>
            </a:r>
          </a:p>
          <a:p>
            <a:pPr>
              <a:buFont typeface="Wingdings" charset="2"/>
              <a:buNone/>
            </a:pPr>
            <a:r>
              <a:rPr lang="en-US"/>
              <a:t>And ‘T’ instead of Tails. </a:t>
            </a:r>
          </a:p>
        </p:txBody>
      </p:sp>
      <p:sp>
        <p:nvSpPr>
          <p:cNvPr id="22530" name="Rectangle 2"/>
          <p:cNvSpPr>
            <a:spLocks noGrp="1" noChangeArrowheads="1"/>
          </p:cNvSpPr>
          <p:nvPr>
            <p:ph type="title"/>
          </p:nvPr>
        </p:nvSpPr>
        <p:spPr/>
        <p:txBody>
          <a:bodyPr/>
          <a:lstStyle/>
          <a:p>
            <a:endParaRPr lang="en-US"/>
          </a:p>
        </p:txBody>
      </p:sp>
      <p:sp>
        <p:nvSpPr>
          <p:cNvPr id="2" name="Date Placeholder 1"/>
          <p:cNvSpPr>
            <a:spLocks noGrp="1"/>
          </p:cNvSpPr>
          <p:nvPr>
            <p:ph type="dt" sz="half" idx="10"/>
          </p:nvPr>
        </p:nvSpPr>
        <p:spPr/>
        <p:txBody>
          <a:bodyPr/>
          <a:lstStyle/>
          <a:p>
            <a:fld id="{C13A6A34-2A4E-492B-A10D-07BCA68034D1}" type="datetime6">
              <a:rPr lang="en-US" smtClean="0"/>
              <a:pPr/>
              <a:t>May 15</a:t>
            </a:fld>
            <a:endParaRPr lang="en-US"/>
          </a:p>
        </p:txBody>
      </p:sp>
    </p:spTree>
    <p:extLst>
      <p:ext uri="{BB962C8B-B14F-4D97-AF65-F5344CB8AC3E}">
        <p14:creationId xmlns:p14="http://schemas.microsoft.com/office/powerpoint/2010/main" val="28395557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r>
              <a:rPr lang="en-GB" i="1" dirty="0"/>
              <a:t>The list or set of all possible outcomes is </a:t>
            </a:r>
            <a:r>
              <a:rPr lang="en-GB" i="1" dirty="0" smtClean="0"/>
              <a:t>referred </a:t>
            </a:r>
            <a:r>
              <a:rPr lang="en-GB" i="1" dirty="0"/>
              <a:t>to as the sample space.</a:t>
            </a:r>
          </a:p>
          <a:p>
            <a:endParaRPr lang="en-GB" i="1" dirty="0"/>
          </a:p>
          <a:p>
            <a:r>
              <a:rPr lang="en-GB" i="1" dirty="0"/>
              <a:t>e.g. the sample space for tossing a coin is {Head, Tail}</a:t>
            </a:r>
            <a:endParaRPr lang="en-US" dirty="0"/>
          </a:p>
        </p:txBody>
      </p:sp>
      <p:sp>
        <p:nvSpPr>
          <p:cNvPr id="15362" name="Rectangle 2"/>
          <p:cNvSpPr>
            <a:spLocks noGrp="1" noChangeArrowheads="1"/>
          </p:cNvSpPr>
          <p:nvPr>
            <p:ph type="title"/>
          </p:nvPr>
        </p:nvSpPr>
        <p:spPr/>
        <p:txBody>
          <a:bodyPr/>
          <a:lstStyle/>
          <a:p>
            <a:r>
              <a:rPr lang="en-IE"/>
              <a:t>Sample Space</a:t>
            </a:r>
            <a:endParaRPr lang="en-US"/>
          </a:p>
        </p:txBody>
      </p:sp>
      <p:sp>
        <p:nvSpPr>
          <p:cNvPr id="2" name="Date Placeholder 1"/>
          <p:cNvSpPr>
            <a:spLocks noGrp="1"/>
          </p:cNvSpPr>
          <p:nvPr>
            <p:ph type="dt" sz="half" idx="10"/>
          </p:nvPr>
        </p:nvSpPr>
        <p:spPr/>
        <p:txBody>
          <a:bodyPr/>
          <a:lstStyle/>
          <a:p>
            <a:fld id="{BB5A37BC-70B8-4857-BFC0-A1AFA7383E1A}" type="datetime6">
              <a:rPr lang="en-US" smtClean="0"/>
              <a:pPr/>
              <a:t>May 15</a:t>
            </a:fld>
            <a:endParaRPr lang="en-US"/>
          </a:p>
        </p:txBody>
      </p:sp>
    </p:spTree>
    <p:extLst>
      <p:ext uri="{BB962C8B-B14F-4D97-AF65-F5344CB8AC3E}">
        <p14:creationId xmlns:p14="http://schemas.microsoft.com/office/powerpoint/2010/main" val="30041299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57200" y="1412875"/>
            <a:ext cx="8240713" cy="5445125"/>
          </a:xfrm>
        </p:spPr>
        <p:txBody>
          <a:bodyPr/>
          <a:lstStyle/>
          <a:p>
            <a:pPr>
              <a:lnSpc>
                <a:spcPct val="90000"/>
              </a:lnSpc>
            </a:pPr>
            <a:r>
              <a:rPr lang="en-GB" dirty="0"/>
              <a:t>Katie Taylor wins a medal in the Olympics. List all the possible medals she could receive</a:t>
            </a:r>
            <a:r>
              <a:rPr lang="en-GB" dirty="0" smtClean="0"/>
              <a:t>.</a:t>
            </a:r>
          </a:p>
          <a:p>
            <a:pPr>
              <a:lnSpc>
                <a:spcPct val="90000"/>
              </a:lnSpc>
            </a:pPr>
            <a:endParaRPr lang="en-GB" dirty="0" smtClean="0"/>
          </a:p>
          <a:p>
            <a:pPr>
              <a:lnSpc>
                <a:spcPct val="90000"/>
              </a:lnSpc>
            </a:pPr>
            <a:r>
              <a:rPr lang="en-US" dirty="0"/>
              <a:t>Michael Schumacher gets on the podium at the Monaco grand prix. What are the possible positions he could have finished in</a:t>
            </a:r>
            <a:r>
              <a:rPr lang="en-US" dirty="0" smtClean="0"/>
              <a:t>?</a:t>
            </a:r>
          </a:p>
          <a:p>
            <a:pPr>
              <a:lnSpc>
                <a:spcPct val="90000"/>
              </a:lnSpc>
            </a:pPr>
            <a:endParaRPr lang="en-US" dirty="0" smtClean="0"/>
          </a:p>
          <a:p>
            <a:pPr>
              <a:lnSpc>
                <a:spcPct val="90000"/>
              </a:lnSpc>
            </a:pPr>
            <a:r>
              <a:rPr lang="en-GB" dirty="0" err="1" smtClean="0"/>
              <a:t>Leinster</a:t>
            </a:r>
            <a:r>
              <a:rPr lang="en-GB" dirty="0" smtClean="0"/>
              <a:t> Vs Muster in </a:t>
            </a:r>
            <a:r>
              <a:rPr lang="en-GB" dirty="0"/>
              <a:t>the</a:t>
            </a:r>
            <a:r>
              <a:rPr lang="en-GB" dirty="0" smtClean="0"/>
              <a:t> </a:t>
            </a:r>
            <a:r>
              <a:rPr lang="en-GB" dirty="0" err="1" smtClean="0"/>
              <a:t>Heinken</a:t>
            </a:r>
            <a:r>
              <a:rPr lang="en-GB" dirty="0" smtClean="0"/>
              <a:t> Cup. </a:t>
            </a:r>
            <a:r>
              <a:rPr lang="en-GB" dirty="0"/>
              <a:t>What are the possible results?</a:t>
            </a:r>
          </a:p>
          <a:p>
            <a:pPr>
              <a:lnSpc>
                <a:spcPct val="90000"/>
              </a:lnSpc>
              <a:buFont typeface="Wingdings" charset="2"/>
              <a:buNone/>
            </a:pPr>
            <a:r>
              <a:rPr lang="en-US" dirty="0"/>
              <a:t>	</a:t>
            </a:r>
          </a:p>
        </p:txBody>
      </p:sp>
      <p:sp>
        <p:nvSpPr>
          <p:cNvPr id="11266" name="Rectangle 2"/>
          <p:cNvSpPr>
            <a:spLocks noGrp="1" noChangeArrowheads="1"/>
          </p:cNvSpPr>
          <p:nvPr>
            <p:ph type="title"/>
          </p:nvPr>
        </p:nvSpPr>
        <p:spPr>
          <a:xfrm>
            <a:off x="457200" y="0"/>
            <a:ext cx="8229600" cy="1412875"/>
          </a:xfrm>
        </p:spPr>
        <p:txBody>
          <a:bodyPr/>
          <a:lstStyle/>
          <a:p>
            <a:r>
              <a:rPr lang="en-IE" sz="4000" dirty="0"/>
              <a:t>What are possible outcomes of the following events?</a:t>
            </a:r>
            <a:endParaRPr lang="en-US" sz="4000" dirty="0"/>
          </a:p>
        </p:txBody>
      </p:sp>
      <p:sp>
        <p:nvSpPr>
          <p:cNvPr id="2" name="Date Placeholder 1"/>
          <p:cNvSpPr>
            <a:spLocks noGrp="1"/>
          </p:cNvSpPr>
          <p:nvPr>
            <p:ph type="dt" sz="half" idx="10"/>
          </p:nvPr>
        </p:nvSpPr>
        <p:spPr/>
        <p:txBody>
          <a:bodyPr/>
          <a:lstStyle/>
          <a:p>
            <a:fld id="{F90CDD46-B988-4876-964E-0789FF443B32}" type="datetime6">
              <a:rPr lang="en-US" smtClean="0"/>
              <a:pPr/>
              <a:t>May 15</a:t>
            </a:fld>
            <a:endParaRPr lang="en-US"/>
          </a:p>
        </p:txBody>
      </p:sp>
    </p:spTree>
    <p:extLst>
      <p:ext uri="{BB962C8B-B14F-4D97-AF65-F5344CB8AC3E}">
        <p14:creationId xmlns:p14="http://schemas.microsoft.com/office/powerpoint/2010/main" val="19943345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50825" y="2492375"/>
            <a:ext cx="8893175" cy="4365625"/>
          </a:xfrm>
        </p:spPr>
        <p:txBody>
          <a:bodyPr/>
          <a:lstStyle/>
          <a:p>
            <a:r>
              <a:rPr lang="en-IE"/>
              <a:t>For example</a:t>
            </a:r>
          </a:p>
          <a:p>
            <a:r>
              <a:rPr lang="en-GB"/>
              <a:t>Katie Taylor wins a medal in the Olympics. List all the possible medals she could receive.</a:t>
            </a:r>
            <a:endParaRPr lang="en-IE"/>
          </a:p>
          <a:p>
            <a:endParaRPr lang="en-IE" sz="3600" b="1"/>
          </a:p>
          <a:p>
            <a:r>
              <a:rPr lang="en-IE" sz="3600" b="1"/>
              <a:t>Sample space = {Gold, Silver, Bronze}</a:t>
            </a:r>
            <a:endParaRPr lang="en-US" sz="3600" b="1"/>
          </a:p>
        </p:txBody>
      </p:sp>
      <p:sp>
        <p:nvSpPr>
          <p:cNvPr id="16386" name="Rectangle 2"/>
          <p:cNvSpPr>
            <a:spLocks noGrp="1" noChangeArrowheads="1"/>
          </p:cNvSpPr>
          <p:nvPr>
            <p:ph type="title"/>
          </p:nvPr>
        </p:nvSpPr>
        <p:spPr>
          <a:xfrm>
            <a:off x="468313" y="549275"/>
            <a:ext cx="8229600" cy="1963738"/>
          </a:xfrm>
        </p:spPr>
        <p:txBody>
          <a:bodyPr>
            <a:normAutofit fontScale="90000"/>
          </a:bodyPr>
          <a:lstStyle/>
          <a:p>
            <a:r>
              <a:rPr lang="en-IE" sz="4000"/>
              <a:t>Remember to use curly brackets when listing outcomes using a sample space</a:t>
            </a:r>
            <a:r>
              <a:rPr lang="en-US" sz="4000"/>
              <a:t/>
            </a:r>
            <a:br>
              <a:rPr lang="en-US" sz="4000"/>
            </a:br>
            <a:endParaRPr lang="en-US" sz="4000"/>
          </a:p>
        </p:txBody>
      </p:sp>
      <p:sp>
        <p:nvSpPr>
          <p:cNvPr id="2" name="Date Placeholder 1"/>
          <p:cNvSpPr>
            <a:spLocks noGrp="1"/>
          </p:cNvSpPr>
          <p:nvPr>
            <p:ph type="dt" sz="half" idx="10"/>
          </p:nvPr>
        </p:nvSpPr>
        <p:spPr/>
        <p:txBody>
          <a:bodyPr/>
          <a:lstStyle/>
          <a:p>
            <a:fld id="{E3564D8B-9F1E-4FDE-B6A4-D05E7DAD4CBF}" type="datetime6">
              <a:rPr lang="en-US" smtClean="0"/>
              <a:pPr/>
              <a:t>May 15</a:t>
            </a:fld>
            <a:endParaRPr lang="en-US"/>
          </a:p>
        </p:txBody>
      </p:sp>
    </p:spTree>
    <p:extLst>
      <p:ext uri="{BB962C8B-B14F-4D97-AF65-F5344CB8AC3E}">
        <p14:creationId xmlns:p14="http://schemas.microsoft.com/office/powerpoint/2010/main" val="19110876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68313" y="2060575"/>
            <a:ext cx="8229600" cy="3886200"/>
          </a:xfrm>
        </p:spPr>
        <p:txBody>
          <a:bodyPr>
            <a:normAutofit/>
          </a:bodyPr>
          <a:lstStyle/>
          <a:p>
            <a:pPr>
              <a:lnSpc>
                <a:spcPct val="80000"/>
              </a:lnSpc>
            </a:pPr>
            <a:r>
              <a:rPr lang="en-GB" sz="2800" dirty="0"/>
              <a:t>0 </a:t>
            </a:r>
          </a:p>
          <a:p>
            <a:pPr>
              <a:lnSpc>
                <a:spcPct val="80000"/>
              </a:lnSpc>
            </a:pPr>
            <a:r>
              <a:rPr lang="en-GB" sz="2800" dirty="0"/>
              <a:t>1</a:t>
            </a:r>
          </a:p>
          <a:p>
            <a:pPr>
              <a:lnSpc>
                <a:spcPct val="80000"/>
              </a:lnSpc>
            </a:pPr>
            <a:r>
              <a:rPr lang="en-GB" sz="2800" dirty="0"/>
              <a:t>75%</a:t>
            </a:r>
          </a:p>
          <a:p>
            <a:pPr>
              <a:lnSpc>
                <a:spcPct val="80000"/>
              </a:lnSpc>
            </a:pPr>
            <a:r>
              <a:rPr lang="en-GB" sz="2800" dirty="0"/>
              <a:t>.25</a:t>
            </a:r>
            <a:endParaRPr lang="en-IE" sz="2800" dirty="0"/>
          </a:p>
          <a:p>
            <a:pPr>
              <a:lnSpc>
                <a:spcPct val="80000"/>
              </a:lnSpc>
            </a:pPr>
            <a:r>
              <a:rPr lang="en-IE" sz="2800" dirty="0"/>
              <a:t>Your next holiday will be to the moon.</a:t>
            </a:r>
          </a:p>
          <a:p>
            <a:pPr>
              <a:lnSpc>
                <a:spcPct val="80000"/>
              </a:lnSpc>
            </a:pPr>
            <a:r>
              <a:rPr lang="en-IE" sz="2800" dirty="0"/>
              <a:t>Next year Christmas will fall in December.</a:t>
            </a:r>
          </a:p>
          <a:p>
            <a:pPr>
              <a:lnSpc>
                <a:spcPct val="80000"/>
              </a:lnSpc>
            </a:pPr>
            <a:r>
              <a:rPr lang="en-IE" sz="2800" dirty="0"/>
              <a:t>The USA will win the European championship in soccer.</a:t>
            </a:r>
            <a:r>
              <a:rPr lang="en-IE" sz="2800" dirty="0" smtClean="0"/>
              <a:t> </a:t>
            </a:r>
          </a:p>
          <a:p>
            <a:pPr>
              <a:lnSpc>
                <a:spcPct val="80000"/>
              </a:lnSpc>
              <a:buNone/>
            </a:pPr>
            <a:endParaRPr lang="en-IE" sz="2800" dirty="0" smtClean="0"/>
          </a:p>
          <a:p>
            <a:pPr>
              <a:lnSpc>
                <a:spcPct val="80000"/>
              </a:lnSpc>
              <a:buNone/>
            </a:pPr>
            <a:endParaRPr lang="en-US" sz="2800" dirty="0" smtClean="0"/>
          </a:p>
          <a:p>
            <a:pPr>
              <a:lnSpc>
                <a:spcPct val="80000"/>
              </a:lnSpc>
            </a:pPr>
            <a:endParaRPr lang="en-US" sz="2800" dirty="0"/>
          </a:p>
        </p:txBody>
      </p:sp>
      <p:sp>
        <p:nvSpPr>
          <p:cNvPr id="8194" name="Rectangle 2"/>
          <p:cNvSpPr>
            <a:spLocks noGrp="1" noChangeArrowheads="1"/>
          </p:cNvSpPr>
          <p:nvPr>
            <p:ph type="title"/>
          </p:nvPr>
        </p:nvSpPr>
        <p:spPr/>
        <p:txBody>
          <a:bodyPr>
            <a:normAutofit fontScale="90000"/>
          </a:bodyPr>
          <a:lstStyle/>
          <a:p>
            <a:r>
              <a:rPr lang="en-GB" sz="4000"/>
              <a:t>Where would the following go on the probability scale?</a:t>
            </a:r>
            <a:br>
              <a:rPr lang="en-GB" sz="4000"/>
            </a:br>
            <a:endParaRPr lang="en-US" sz="4000"/>
          </a:p>
        </p:txBody>
      </p:sp>
      <p:sp>
        <p:nvSpPr>
          <p:cNvPr id="2" name="Date Placeholder 1"/>
          <p:cNvSpPr>
            <a:spLocks noGrp="1"/>
          </p:cNvSpPr>
          <p:nvPr>
            <p:ph type="dt" sz="half" idx="10"/>
          </p:nvPr>
        </p:nvSpPr>
        <p:spPr/>
        <p:txBody>
          <a:bodyPr/>
          <a:lstStyle/>
          <a:p>
            <a:fld id="{526BAB63-2E4A-43ED-86E4-246A83E5A3F3}" type="datetime6">
              <a:rPr lang="en-US" smtClean="0"/>
              <a:pPr/>
              <a:t>May 15</a:t>
            </a:fld>
            <a:endParaRPr lang="en-US"/>
          </a:p>
        </p:txBody>
      </p:sp>
    </p:spTree>
    <p:extLst>
      <p:ext uri="{BB962C8B-B14F-4D97-AF65-F5344CB8AC3E}">
        <p14:creationId xmlns:p14="http://schemas.microsoft.com/office/powerpoint/2010/main" val="3815713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IE"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For Example</a:t>
            </a:r>
            <a:endPar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2771" name="Rectangle 3"/>
          <p:cNvSpPr>
            <a:spLocks noGrp="1" noChangeArrowheads="1"/>
          </p:cNvSpPr>
          <p:nvPr>
            <p:ph idx="1"/>
          </p:nvPr>
        </p:nvSpPr>
        <p:spPr/>
        <p:txBody>
          <a:bodyPr>
            <a:normAutofit/>
          </a:bodyPr>
          <a:lstStyle/>
          <a:p>
            <a:pPr>
              <a:lnSpc>
                <a:spcPct val="90000"/>
              </a:lnSpc>
            </a:pPr>
            <a:r>
              <a:rPr lang="en-IE" sz="2400" dirty="0">
                <a:solidFill>
                  <a:srgbClr val="000000"/>
                </a:solidFill>
              </a:rPr>
              <a:t>Probability of getting a head or tails when flipping a coin.</a:t>
            </a:r>
          </a:p>
          <a:p>
            <a:pPr>
              <a:lnSpc>
                <a:spcPct val="90000"/>
              </a:lnSpc>
            </a:pPr>
            <a:r>
              <a:rPr lang="en-IE" sz="2400" dirty="0">
                <a:solidFill>
                  <a:srgbClr val="000000"/>
                </a:solidFill>
              </a:rPr>
              <a:t>Probability of getting a 1-6 when rolling a die.</a:t>
            </a:r>
          </a:p>
          <a:p>
            <a:pPr>
              <a:lnSpc>
                <a:spcPct val="90000"/>
              </a:lnSpc>
            </a:pPr>
            <a:r>
              <a:rPr lang="en-IE" sz="2400" dirty="0">
                <a:solidFill>
                  <a:srgbClr val="000000"/>
                </a:solidFill>
              </a:rPr>
              <a:t>Probability of rain in Ireland.</a:t>
            </a:r>
          </a:p>
          <a:p>
            <a:pPr>
              <a:lnSpc>
                <a:spcPct val="90000"/>
              </a:lnSpc>
            </a:pPr>
            <a:r>
              <a:rPr lang="en-IE" sz="2400" dirty="0">
                <a:solidFill>
                  <a:srgbClr val="000000"/>
                </a:solidFill>
              </a:rPr>
              <a:t>Probability of getting a diamond in a deck of cards</a:t>
            </a:r>
          </a:p>
          <a:p>
            <a:pPr>
              <a:lnSpc>
                <a:spcPct val="90000"/>
              </a:lnSpc>
            </a:pPr>
            <a:r>
              <a:rPr lang="en-IE" sz="2400" dirty="0">
                <a:solidFill>
                  <a:srgbClr val="000000"/>
                </a:solidFill>
              </a:rPr>
              <a:t>Probability of getting a red or black card in a deck of cards.</a:t>
            </a:r>
            <a:endParaRPr lang="en-US" sz="2400" dirty="0">
              <a:solidFill>
                <a:srgbClr val="00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normAutofit/>
          </a:bodyPr>
          <a:lstStyle/>
          <a:p>
            <a:r>
              <a:rPr lang="en-GB" smtClean="0"/>
              <a:t>If you toss a coin you have an equal chance of getting a head or a tail. </a:t>
            </a:r>
          </a:p>
          <a:p>
            <a:endParaRPr lang="en-GB" smtClean="0"/>
          </a:p>
          <a:p>
            <a:r>
              <a:rPr lang="en-GB" smtClean="0"/>
              <a:t>If a baby is born it has an equal chance of being a boy or a girl. </a:t>
            </a:r>
          </a:p>
          <a:p>
            <a:endParaRPr lang="en-GB" smtClean="0"/>
          </a:p>
          <a:p>
            <a:r>
              <a:rPr lang="en-GB" smtClean="0"/>
              <a:t>If you roll a dice you have an equal chance of getting the number 1, 2, 3, 4, 5 or 6! </a:t>
            </a:r>
          </a:p>
          <a:p>
            <a:endParaRPr lang="en-US" dirty="0"/>
          </a:p>
        </p:txBody>
      </p:sp>
      <p:sp>
        <p:nvSpPr>
          <p:cNvPr id="20482" name="Rectangle 2"/>
          <p:cNvSpPr>
            <a:spLocks noGrp="1" noChangeArrowheads="1"/>
          </p:cNvSpPr>
          <p:nvPr>
            <p:ph type="title"/>
          </p:nvPr>
        </p:nvSpPr>
        <p:spPr/>
        <p:txBody>
          <a:bodyPr/>
          <a:lstStyle/>
          <a:p>
            <a:r>
              <a:rPr lang="en-IE" smtClean="0"/>
              <a:t>How about?</a:t>
            </a:r>
            <a:endParaRPr lang="en-US" dirty="0"/>
          </a:p>
        </p:txBody>
      </p:sp>
      <p:sp>
        <p:nvSpPr>
          <p:cNvPr id="2" name="Date Placeholder 1"/>
          <p:cNvSpPr>
            <a:spLocks noGrp="1"/>
          </p:cNvSpPr>
          <p:nvPr>
            <p:ph type="dt" sz="half" idx="10"/>
          </p:nvPr>
        </p:nvSpPr>
        <p:spPr/>
        <p:txBody>
          <a:bodyPr/>
          <a:lstStyle/>
          <a:p>
            <a:fld id="{D9555EA0-DDF5-4737-93B9-7692564024AD}" type="datetime6">
              <a:rPr lang="en-US" smtClean="0"/>
              <a:pPr/>
              <a:t>May 15</a:t>
            </a:fld>
            <a:endParaRPr lang="en-US"/>
          </a:p>
        </p:txBody>
      </p:sp>
    </p:spTree>
    <p:extLst>
      <p:ext uri="{BB962C8B-B14F-4D97-AF65-F5344CB8AC3E}">
        <p14:creationId xmlns:p14="http://schemas.microsoft.com/office/powerpoint/2010/main" val="8475877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Line 4"/>
          <p:cNvSpPr>
            <a:spLocks noChangeShapeType="1"/>
          </p:cNvSpPr>
          <p:nvPr/>
        </p:nvSpPr>
        <p:spPr bwMode="auto">
          <a:xfrm>
            <a:off x="971550" y="5300663"/>
            <a:ext cx="7200900" cy="0"/>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8197" name="Line 5"/>
          <p:cNvSpPr>
            <a:spLocks noChangeShapeType="1"/>
          </p:cNvSpPr>
          <p:nvPr/>
        </p:nvSpPr>
        <p:spPr bwMode="auto">
          <a:xfrm>
            <a:off x="971550" y="5172075"/>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8198" name="Line 6"/>
          <p:cNvSpPr>
            <a:spLocks noChangeShapeType="1"/>
          </p:cNvSpPr>
          <p:nvPr/>
        </p:nvSpPr>
        <p:spPr bwMode="auto">
          <a:xfrm>
            <a:off x="8172450"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8199" name="Text Box 7"/>
          <p:cNvSpPr txBox="1">
            <a:spLocks noChangeArrowheads="1"/>
          </p:cNvSpPr>
          <p:nvPr/>
        </p:nvSpPr>
        <p:spPr bwMode="auto">
          <a:xfrm>
            <a:off x="250825" y="4221163"/>
            <a:ext cx="2017713"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Impossible</a:t>
            </a:r>
          </a:p>
        </p:txBody>
      </p:sp>
      <p:sp>
        <p:nvSpPr>
          <p:cNvPr id="8200" name="Text Box 8"/>
          <p:cNvSpPr txBox="1">
            <a:spLocks noChangeArrowheads="1"/>
          </p:cNvSpPr>
          <p:nvPr/>
        </p:nvSpPr>
        <p:spPr bwMode="auto">
          <a:xfrm>
            <a:off x="7308850" y="4292600"/>
            <a:ext cx="1439863" cy="519113"/>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Certain</a:t>
            </a:r>
          </a:p>
        </p:txBody>
      </p:sp>
      <p:sp>
        <p:nvSpPr>
          <p:cNvPr id="8201" name="Line 9"/>
          <p:cNvSpPr>
            <a:spLocks noChangeShapeType="1"/>
          </p:cNvSpPr>
          <p:nvPr/>
        </p:nvSpPr>
        <p:spPr bwMode="auto">
          <a:xfrm>
            <a:off x="971550" y="4797425"/>
            <a:ext cx="0" cy="215900"/>
          </a:xfrm>
          <a:prstGeom prst="line">
            <a:avLst/>
          </a:prstGeom>
          <a:noFill/>
          <a:ln w="38100">
            <a:solidFill>
              <a:schemeClr val="bg1"/>
            </a:solidFill>
            <a:round/>
            <a:headEnd/>
            <a:tailEnd type="triangle" w="med" len="med"/>
          </a:ln>
          <a:effectLst/>
        </p:spPr>
        <p:txBody>
          <a:bodyPr>
            <a:prstTxWarp prst="textNoShape">
              <a:avLst/>
            </a:prstTxWarp>
          </a:bodyPr>
          <a:lstStyle/>
          <a:p>
            <a:endParaRPr lang="en-US"/>
          </a:p>
        </p:txBody>
      </p:sp>
      <p:sp>
        <p:nvSpPr>
          <p:cNvPr id="8202" name="Line 10"/>
          <p:cNvSpPr>
            <a:spLocks noChangeShapeType="1"/>
          </p:cNvSpPr>
          <p:nvPr/>
        </p:nvSpPr>
        <p:spPr bwMode="auto">
          <a:xfrm>
            <a:off x="8172450" y="4868863"/>
            <a:ext cx="0" cy="215900"/>
          </a:xfrm>
          <a:prstGeom prst="line">
            <a:avLst/>
          </a:prstGeom>
          <a:noFill/>
          <a:ln w="38100">
            <a:solidFill>
              <a:schemeClr val="bg1"/>
            </a:solidFill>
            <a:round/>
            <a:headEnd/>
            <a:tailEnd type="triangle" w="med" len="med"/>
          </a:ln>
          <a:effectLst/>
        </p:spPr>
        <p:txBody>
          <a:bodyPr>
            <a:prstTxWarp prst="textNoShape">
              <a:avLst/>
            </a:prstTxWarp>
          </a:bodyPr>
          <a:lstStyle/>
          <a:p>
            <a:endParaRPr lang="en-US"/>
          </a:p>
        </p:txBody>
      </p:sp>
      <p:sp>
        <p:nvSpPr>
          <p:cNvPr id="8203" name="Text Box 11"/>
          <p:cNvSpPr txBox="1">
            <a:spLocks noChangeArrowheads="1"/>
          </p:cNvSpPr>
          <p:nvPr/>
        </p:nvSpPr>
        <p:spPr bwMode="auto">
          <a:xfrm>
            <a:off x="611188" y="5589588"/>
            <a:ext cx="863600"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0 %</a:t>
            </a:r>
          </a:p>
        </p:txBody>
      </p:sp>
      <p:sp>
        <p:nvSpPr>
          <p:cNvPr id="8204" name="Text Box 12"/>
          <p:cNvSpPr txBox="1">
            <a:spLocks noChangeArrowheads="1"/>
          </p:cNvSpPr>
          <p:nvPr/>
        </p:nvSpPr>
        <p:spPr bwMode="auto">
          <a:xfrm>
            <a:off x="7596188" y="5661025"/>
            <a:ext cx="1296987" cy="519113"/>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100 %</a:t>
            </a:r>
          </a:p>
        </p:txBody>
      </p:sp>
      <p:sp>
        <p:nvSpPr>
          <p:cNvPr id="8205" name="Rectangle 13"/>
          <p:cNvSpPr>
            <a:spLocks noChangeArrowheads="1"/>
          </p:cNvSpPr>
          <p:nvPr/>
        </p:nvSpPr>
        <p:spPr bwMode="auto">
          <a:xfrm>
            <a:off x="3348038" y="4292600"/>
            <a:ext cx="2200275" cy="519113"/>
          </a:xfrm>
          <a:prstGeom prst="rect">
            <a:avLst/>
          </a:prstGeom>
          <a:noFill/>
          <a:ln w="38100">
            <a:noFill/>
            <a:miter lim="800000"/>
            <a:headEnd/>
            <a:tailEnd/>
          </a:ln>
          <a:effectLst/>
        </p:spPr>
        <p:txBody>
          <a:bodyPr wrap="none">
            <a:prstTxWarp prst="textNoShape">
              <a:avLst/>
            </a:prstTxWarp>
            <a:spAutoFit/>
          </a:bodyPr>
          <a:lstStyle/>
          <a:p>
            <a:r>
              <a:rPr lang="en-GB"/>
              <a:t>Even chance</a:t>
            </a:r>
          </a:p>
        </p:txBody>
      </p:sp>
      <p:sp>
        <p:nvSpPr>
          <p:cNvPr id="8206" name="Line 14"/>
          <p:cNvSpPr>
            <a:spLocks noChangeShapeType="1"/>
          </p:cNvSpPr>
          <p:nvPr/>
        </p:nvSpPr>
        <p:spPr bwMode="auto">
          <a:xfrm>
            <a:off x="4500563" y="5157788"/>
            <a:ext cx="0" cy="287337"/>
          </a:xfrm>
          <a:prstGeom prst="line">
            <a:avLst/>
          </a:prstGeom>
          <a:noFill/>
          <a:ln w="38100">
            <a:solidFill>
              <a:schemeClr val="bg1"/>
            </a:solidFill>
            <a:round/>
            <a:headEnd/>
            <a:tailEnd/>
          </a:ln>
          <a:effectLst/>
        </p:spPr>
        <p:txBody>
          <a:bodyPr>
            <a:prstTxWarp prst="textNoShape">
              <a:avLst/>
            </a:prstTxWarp>
          </a:bodyPr>
          <a:lstStyle/>
          <a:p>
            <a:endParaRPr lang="en-US"/>
          </a:p>
        </p:txBody>
      </p:sp>
      <p:sp>
        <p:nvSpPr>
          <p:cNvPr id="8207" name="Rectangle 15"/>
          <p:cNvSpPr>
            <a:spLocks noChangeArrowheads="1"/>
          </p:cNvSpPr>
          <p:nvPr/>
        </p:nvSpPr>
        <p:spPr bwMode="auto">
          <a:xfrm>
            <a:off x="4140200" y="5589588"/>
            <a:ext cx="1017588" cy="519112"/>
          </a:xfrm>
          <a:prstGeom prst="rect">
            <a:avLst/>
          </a:prstGeom>
          <a:noFill/>
          <a:ln w="38100">
            <a:noFill/>
            <a:miter lim="800000"/>
            <a:headEnd/>
            <a:tailEnd/>
          </a:ln>
          <a:effectLst/>
        </p:spPr>
        <p:txBody>
          <a:bodyPr wrap="none">
            <a:prstTxWarp prst="textNoShape">
              <a:avLst/>
            </a:prstTxWarp>
            <a:spAutoFit/>
          </a:bodyPr>
          <a:lstStyle/>
          <a:p>
            <a:r>
              <a:rPr lang="en-GB"/>
              <a:t>50 %</a:t>
            </a:r>
          </a:p>
        </p:txBody>
      </p:sp>
      <p:sp>
        <p:nvSpPr>
          <p:cNvPr id="8211" name="Text Box 19"/>
          <p:cNvSpPr txBox="1">
            <a:spLocks noChangeArrowheads="1"/>
          </p:cNvSpPr>
          <p:nvPr/>
        </p:nvSpPr>
        <p:spPr bwMode="auto">
          <a:xfrm>
            <a:off x="1835150" y="4652963"/>
            <a:ext cx="2016125"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Unlikely</a:t>
            </a:r>
          </a:p>
        </p:txBody>
      </p:sp>
      <p:sp>
        <p:nvSpPr>
          <p:cNvPr id="8212" name="Text Box 20"/>
          <p:cNvSpPr txBox="1">
            <a:spLocks noChangeArrowheads="1"/>
          </p:cNvSpPr>
          <p:nvPr/>
        </p:nvSpPr>
        <p:spPr bwMode="auto">
          <a:xfrm>
            <a:off x="5940425" y="4652963"/>
            <a:ext cx="1439863" cy="519112"/>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a:t>Likely</a:t>
            </a:r>
          </a:p>
        </p:txBody>
      </p:sp>
      <p:sp>
        <p:nvSpPr>
          <p:cNvPr id="8213" name="Text Box 21"/>
          <p:cNvSpPr txBox="1">
            <a:spLocks noChangeArrowheads="1"/>
          </p:cNvSpPr>
          <p:nvPr/>
        </p:nvSpPr>
        <p:spPr bwMode="auto">
          <a:xfrm>
            <a:off x="395288" y="1268413"/>
            <a:ext cx="7489825" cy="2169825"/>
          </a:xfrm>
          <a:prstGeom prst="rect">
            <a:avLst/>
          </a:prstGeom>
          <a:noFill/>
          <a:ln w="38100">
            <a:noFill/>
            <a:miter lim="800000"/>
            <a:headEnd/>
            <a:tailEnd/>
          </a:ln>
          <a:effectLst/>
        </p:spPr>
        <p:txBody>
          <a:bodyPr>
            <a:prstTxWarp prst="textNoShape">
              <a:avLst/>
            </a:prstTxWarp>
            <a:spAutoFit/>
          </a:bodyPr>
          <a:lstStyle/>
          <a:p>
            <a:pPr>
              <a:spcBef>
                <a:spcPct val="50000"/>
              </a:spcBef>
            </a:pPr>
            <a:r>
              <a:rPr lang="en-GB" sz="2400" dirty="0"/>
              <a:t>Although we may think of chance as 1 in 7, 3 in 5, 8 out of 10 etc</a:t>
            </a:r>
            <a:r>
              <a:rPr lang="en-GB" sz="2400" dirty="0" smtClean="0"/>
              <a:t>,</a:t>
            </a:r>
          </a:p>
          <a:p>
            <a:pPr>
              <a:spcBef>
                <a:spcPct val="50000"/>
              </a:spcBef>
            </a:pPr>
            <a:r>
              <a:rPr lang="en-GB" sz="2400" dirty="0" smtClean="0"/>
              <a:t> </a:t>
            </a:r>
            <a:r>
              <a:rPr lang="en-GB" sz="2400" dirty="0"/>
              <a:t>probabilities are always written as </a:t>
            </a:r>
            <a:r>
              <a:rPr lang="en-GB" sz="2400" b="1" dirty="0"/>
              <a:t>FRACTIONS,</a:t>
            </a:r>
            <a:r>
              <a:rPr lang="en-GB" sz="2400" dirty="0"/>
              <a:t> </a:t>
            </a:r>
            <a:r>
              <a:rPr lang="en-GB" sz="2400" b="1" dirty="0"/>
              <a:t>DECIMALS </a:t>
            </a:r>
            <a:r>
              <a:rPr lang="en-GB" sz="2400" dirty="0"/>
              <a:t>or </a:t>
            </a:r>
            <a:r>
              <a:rPr lang="en-GB" sz="2400" b="1" dirty="0"/>
              <a:t>PERCENTAGES</a:t>
            </a:r>
            <a:r>
              <a:rPr lang="en-GB" sz="2400" dirty="0"/>
              <a:t>.</a:t>
            </a:r>
          </a:p>
          <a:p>
            <a:pPr>
              <a:spcBef>
                <a:spcPct val="50000"/>
              </a:spcBef>
            </a:pPr>
            <a:endParaRPr lang="en-GB" dirty="0"/>
          </a:p>
        </p:txBody>
      </p:sp>
      <p:sp>
        <p:nvSpPr>
          <p:cNvPr id="8214" name="Rectangle 22"/>
          <p:cNvSpPr>
            <a:spLocks noChangeArrowheads="1"/>
          </p:cNvSpPr>
          <p:nvPr/>
        </p:nvSpPr>
        <p:spPr bwMode="auto">
          <a:xfrm>
            <a:off x="2051050" y="5516563"/>
            <a:ext cx="911225" cy="519112"/>
          </a:xfrm>
          <a:prstGeom prst="rect">
            <a:avLst/>
          </a:prstGeom>
          <a:noFill/>
          <a:ln w="38100">
            <a:noFill/>
            <a:miter lim="800000"/>
            <a:headEnd/>
            <a:tailEnd/>
          </a:ln>
          <a:effectLst/>
        </p:spPr>
        <p:txBody>
          <a:bodyPr wrap="none">
            <a:prstTxWarp prst="textNoShape">
              <a:avLst/>
            </a:prstTxWarp>
            <a:spAutoFit/>
          </a:bodyPr>
          <a:lstStyle/>
          <a:p>
            <a:pPr>
              <a:spcBef>
                <a:spcPct val="50000"/>
              </a:spcBef>
            </a:pPr>
            <a:r>
              <a:rPr lang="en-GB"/>
              <a:t>25%</a:t>
            </a:r>
          </a:p>
        </p:txBody>
      </p:sp>
      <p:sp>
        <p:nvSpPr>
          <p:cNvPr id="8215" name="Rectangle 23"/>
          <p:cNvSpPr>
            <a:spLocks noChangeArrowheads="1"/>
          </p:cNvSpPr>
          <p:nvPr/>
        </p:nvSpPr>
        <p:spPr bwMode="auto">
          <a:xfrm>
            <a:off x="6084888" y="5589588"/>
            <a:ext cx="911225" cy="519112"/>
          </a:xfrm>
          <a:prstGeom prst="rect">
            <a:avLst/>
          </a:prstGeom>
          <a:noFill/>
          <a:ln w="38100">
            <a:noFill/>
            <a:miter lim="800000"/>
            <a:headEnd/>
            <a:tailEnd/>
          </a:ln>
          <a:effectLst/>
        </p:spPr>
        <p:txBody>
          <a:bodyPr wrap="none">
            <a:prstTxWarp prst="textNoShape">
              <a:avLst/>
            </a:prstTxWarp>
            <a:spAutoFit/>
          </a:bodyPr>
          <a:lstStyle/>
          <a:p>
            <a:pPr>
              <a:spcBef>
                <a:spcPct val="50000"/>
              </a:spcBef>
            </a:pPr>
            <a:r>
              <a:rPr lang="en-GB"/>
              <a:t>75%</a:t>
            </a:r>
          </a:p>
        </p:txBody>
      </p:sp>
      <p:sp>
        <p:nvSpPr>
          <p:cNvPr id="2" name="Date Placeholder 1"/>
          <p:cNvSpPr>
            <a:spLocks noGrp="1"/>
          </p:cNvSpPr>
          <p:nvPr>
            <p:ph type="dt" sz="half" idx="10"/>
          </p:nvPr>
        </p:nvSpPr>
        <p:spPr/>
        <p:txBody>
          <a:bodyPr/>
          <a:lstStyle/>
          <a:p>
            <a:fld id="{1091E78F-DAA0-4821-B1AF-22347D31E1C0}" type="datetime6">
              <a:rPr lang="en-US" smtClean="0"/>
              <a:pPr/>
              <a:t>May 15</a:t>
            </a:fld>
            <a:endParaRPr lang="en-US" dirty="0">
              <a:solidFill>
                <a:srgbClr val="FFFFFF"/>
              </a:solidFill>
            </a:endParaRPr>
          </a:p>
        </p:txBody>
      </p:sp>
    </p:spTree>
    <p:extLst>
      <p:ext uri="{BB962C8B-B14F-4D97-AF65-F5344CB8AC3E}">
        <p14:creationId xmlns:p14="http://schemas.microsoft.com/office/powerpoint/2010/main" val="24090995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525963"/>
          </a:xfrm>
        </p:spPr>
        <p:txBody>
          <a:bodyPr/>
          <a:lstStyle/>
          <a:p>
            <a:pPr>
              <a:buNone/>
            </a:pPr>
            <a:r>
              <a:rPr lang="en-US" dirty="0" smtClean="0"/>
              <a:t>Outcomes of a dice -  each number has the same chance of appearing. </a:t>
            </a:r>
          </a:p>
          <a:p>
            <a:endParaRPr lang="en-US" dirty="0" smtClean="0"/>
          </a:p>
          <a:p>
            <a:endParaRPr lang="en-US" dirty="0"/>
          </a:p>
        </p:txBody>
      </p:sp>
      <p:sp>
        <p:nvSpPr>
          <p:cNvPr id="3" name="Title 2"/>
          <p:cNvSpPr>
            <a:spLocks noGrp="1"/>
          </p:cNvSpPr>
          <p:nvPr>
            <p:ph type="title"/>
          </p:nvPr>
        </p:nvSpPr>
        <p:spPr/>
        <p:txBody>
          <a:bodyPr/>
          <a:lstStyle/>
          <a:p>
            <a:r>
              <a:rPr lang="en-US" dirty="0" smtClean="0"/>
              <a:t>Equally likely outcomes</a:t>
            </a:r>
            <a:endParaRPr lang="en-US" dirty="0"/>
          </a:p>
        </p:txBody>
      </p:sp>
      <p:pic>
        <p:nvPicPr>
          <p:cNvPr id="4" name="Picture 3" descr="gamespinner4c.gif"/>
          <p:cNvPicPr>
            <a:picLocks noChangeAspect="1"/>
          </p:cNvPicPr>
          <p:nvPr/>
        </p:nvPicPr>
        <p:blipFill>
          <a:blip r:embed="rId2"/>
          <a:stretch>
            <a:fillRect/>
          </a:stretch>
        </p:blipFill>
        <p:spPr>
          <a:xfrm>
            <a:off x="1352376" y="2480995"/>
            <a:ext cx="3441643" cy="2661537"/>
          </a:xfrm>
          <a:prstGeom prst="rect">
            <a:avLst/>
          </a:prstGeom>
        </p:spPr>
      </p:pic>
      <p:sp>
        <p:nvSpPr>
          <p:cNvPr id="5" name="TextBox 4"/>
          <p:cNvSpPr txBox="1"/>
          <p:nvPr/>
        </p:nvSpPr>
        <p:spPr>
          <a:xfrm>
            <a:off x="457200" y="5142532"/>
            <a:ext cx="8582679" cy="1200328"/>
          </a:xfrm>
          <a:prstGeom prst="rect">
            <a:avLst/>
          </a:prstGeom>
          <a:noFill/>
        </p:spPr>
        <p:txBody>
          <a:bodyPr wrap="square" rtlCol="0">
            <a:spAutoFit/>
          </a:bodyPr>
          <a:lstStyle/>
          <a:p>
            <a:r>
              <a:rPr lang="en-US" sz="2400" dirty="0" smtClean="0"/>
              <a:t>Here we are likely to get green, red, blue or orange when this spinner is spun. These are called equally likely outcomes.</a:t>
            </a:r>
            <a:endParaRPr lang="en-US" sz="2400" dirty="0"/>
          </a:p>
        </p:txBody>
      </p:sp>
      <p:sp>
        <p:nvSpPr>
          <p:cNvPr id="6" name="Date Placeholder 5"/>
          <p:cNvSpPr>
            <a:spLocks noGrp="1"/>
          </p:cNvSpPr>
          <p:nvPr>
            <p:ph type="dt" sz="half" idx="10"/>
          </p:nvPr>
        </p:nvSpPr>
        <p:spPr/>
        <p:txBody>
          <a:bodyPr/>
          <a:lstStyle/>
          <a:p>
            <a:fld id="{737AA2E2-B2F7-4426-9315-705537A76540}" type="datetime6">
              <a:rPr lang="en-US" smtClean="0"/>
              <a:pPr/>
              <a:t>May 15</a:t>
            </a:fld>
            <a:endParaRPr lang="en-US"/>
          </a:p>
        </p:txBody>
      </p:sp>
    </p:spTree>
    <p:extLst>
      <p:ext uri="{BB962C8B-B14F-4D97-AF65-F5344CB8AC3E}">
        <p14:creationId xmlns:p14="http://schemas.microsoft.com/office/powerpoint/2010/main" val="21906054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pinner1.jpg"/>
          <p:cNvPicPr>
            <a:picLocks noGrp="1" noChangeAspect="1"/>
          </p:cNvPicPr>
          <p:nvPr>
            <p:ph idx="1"/>
          </p:nvPr>
        </p:nvPicPr>
        <p:blipFill>
          <a:blip r:embed="rId2"/>
          <a:srcRect l="-41370" r="-41370"/>
          <a:stretch>
            <a:fillRect/>
          </a:stretch>
        </p:blipFill>
        <p:spPr>
          <a:xfrm>
            <a:off x="-1664719" y="274638"/>
            <a:ext cx="8229600" cy="4525963"/>
          </a:xfrm>
        </p:spPr>
      </p:pic>
      <p:sp>
        <p:nvSpPr>
          <p:cNvPr id="6" name="TextBox 5"/>
          <p:cNvSpPr txBox="1"/>
          <p:nvPr/>
        </p:nvSpPr>
        <p:spPr>
          <a:xfrm>
            <a:off x="5250589" y="557623"/>
            <a:ext cx="3531368" cy="5324535"/>
          </a:xfrm>
          <a:prstGeom prst="rect">
            <a:avLst/>
          </a:prstGeom>
          <a:noFill/>
        </p:spPr>
        <p:txBody>
          <a:bodyPr wrap="square" rtlCol="0">
            <a:spAutoFit/>
          </a:bodyPr>
          <a:lstStyle/>
          <a:p>
            <a:r>
              <a:rPr lang="en-US" sz="2000" dirty="0" smtClean="0"/>
              <a:t>The spinner has 12 equal sectors.</a:t>
            </a:r>
          </a:p>
          <a:p>
            <a:endParaRPr lang="en-US" sz="2000" dirty="0" smtClean="0"/>
          </a:p>
          <a:p>
            <a:endParaRPr lang="en-US" sz="2000" dirty="0" smtClean="0"/>
          </a:p>
          <a:p>
            <a:endParaRPr lang="en-US" sz="2000" dirty="0" smtClean="0"/>
          </a:p>
          <a:p>
            <a:r>
              <a:rPr lang="en-US" sz="2000" dirty="0" smtClean="0"/>
              <a:t>When the spinner is spun, write down the number of outcomes of these events:</a:t>
            </a:r>
          </a:p>
          <a:p>
            <a:endParaRPr lang="en-US" sz="2000" dirty="0" smtClean="0"/>
          </a:p>
          <a:p>
            <a:endParaRPr lang="en-US" sz="2000" dirty="0" smtClean="0"/>
          </a:p>
          <a:p>
            <a:pPr marL="400050" indent="-400050"/>
            <a:endParaRPr lang="en-US" sz="2000" dirty="0" smtClean="0"/>
          </a:p>
          <a:p>
            <a:pPr marL="400050" indent="-400050">
              <a:buAutoNum type="romanLcParenBoth"/>
            </a:pPr>
            <a:r>
              <a:rPr lang="en-US" sz="2000" dirty="0" smtClean="0"/>
              <a:t>The spinner stops on red</a:t>
            </a:r>
          </a:p>
          <a:p>
            <a:pPr marL="400050" indent="-400050">
              <a:buAutoNum type="romanLcParenBoth"/>
            </a:pPr>
            <a:r>
              <a:rPr lang="en-US" sz="2000" dirty="0" smtClean="0"/>
              <a:t>The spinner stops on yellow</a:t>
            </a:r>
          </a:p>
          <a:p>
            <a:pPr marL="400050" indent="-400050">
              <a:buAutoNum type="romanLcParenBoth"/>
            </a:pPr>
            <a:r>
              <a:rPr lang="en-US" sz="2000" dirty="0" smtClean="0"/>
              <a:t>The spinner stops green</a:t>
            </a:r>
            <a:endParaRPr lang="en-US" sz="2000" dirty="0"/>
          </a:p>
        </p:txBody>
      </p:sp>
      <p:sp>
        <p:nvSpPr>
          <p:cNvPr id="2" name="Date Placeholder 1"/>
          <p:cNvSpPr>
            <a:spLocks noGrp="1"/>
          </p:cNvSpPr>
          <p:nvPr>
            <p:ph type="dt" sz="half" idx="10"/>
          </p:nvPr>
        </p:nvSpPr>
        <p:spPr/>
        <p:txBody>
          <a:bodyPr/>
          <a:lstStyle/>
          <a:p>
            <a:fld id="{9AB86128-6721-4C3F-83DF-E09E1DD89ABE}" type="datetime6">
              <a:rPr lang="en-US" smtClean="0"/>
              <a:pPr/>
              <a:t>May 15</a:t>
            </a:fld>
            <a:endParaRPr lang="en-US"/>
          </a:p>
        </p:txBody>
      </p:sp>
    </p:spTree>
    <p:extLst>
      <p:ext uri="{BB962C8B-B14F-4D97-AF65-F5344CB8AC3E}">
        <p14:creationId xmlns:p14="http://schemas.microsoft.com/office/powerpoint/2010/main" val="3769018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Getting a black card or getting a red card when a card is drawn from a deck of 52 playing cards.</a:t>
            </a:r>
          </a:p>
          <a:p>
            <a:endParaRPr lang="en-US" dirty="0" smtClean="0"/>
          </a:p>
          <a:p>
            <a:r>
              <a:rPr lang="en-US" dirty="0" smtClean="0"/>
              <a:t>Getting a head or getting a tail when a fair coin is tossed</a:t>
            </a:r>
          </a:p>
          <a:p>
            <a:endParaRPr lang="en-US" dirty="0" smtClean="0"/>
          </a:p>
          <a:p>
            <a:r>
              <a:rPr lang="en-US" dirty="0" smtClean="0"/>
              <a:t>Getting an even number or getting an odd number when a card is drawn from five cards </a:t>
            </a:r>
            <a:r>
              <a:rPr lang="en-US" dirty="0" err="1" smtClean="0"/>
              <a:t>labelled</a:t>
            </a:r>
            <a:r>
              <a:rPr lang="en-US" dirty="0" smtClean="0"/>
              <a:t>: 1,2,3,4 and 5.</a:t>
            </a:r>
            <a:endParaRPr lang="en-US" dirty="0"/>
          </a:p>
        </p:txBody>
      </p:sp>
      <p:sp>
        <p:nvSpPr>
          <p:cNvPr id="3" name="Title 2"/>
          <p:cNvSpPr>
            <a:spLocks noGrp="1"/>
          </p:cNvSpPr>
          <p:nvPr>
            <p:ph type="title"/>
          </p:nvPr>
        </p:nvSpPr>
        <p:spPr/>
        <p:txBody>
          <a:bodyPr>
            <a:normAutofit/>
          </a:bodyPr>
          <a:lstStyle/>
          <a:p>
            <a:r>
              <a:rPr lang="en-US" dirty="0" smtClean="0"/>
              <a:t>True or false?</a:t>
            </a:r>
            <a:endParaRPr lang="en-US" dirty="0"/>
          </a:p>
        </p:txBody>
      </p:sp>
      <p:sp>
        <p:nvSpPr>
          <p:cNvPr id="4" name="Date Placeholder 3"/>
          <p:cNvSpPr>
            <a:spLocks noGrp="1"/>
          </p:cNvSpPr>
          <p:nvPr>
            <p:ph type="dt" sz="half" idx="10"/>
          </p:nvPr>
        </p:nvSpPr>
        <p:spPr/>
        <p:txBody>
          <a:bodyPr/>
          <a:lstStyle/>
          <a:p>
            <a:fld id="{75DC0124-9BDE-4333-9296-822E0EAA5FDC}" type="datetime6">
              <a:rPr lang="en-US" smtClean="0"/>
              <a:pPr/>
              <a:t>May 15</a:t>
            </a:fld>
            <a:endParaRPr lang="en-US"/>
          </a:p>
        </p:txBody>
      </p:sp>
    </p:spTree>
    <p:extLst>
      <p:ext uri="{BB962C8B-B14F-4D97-AF65-F5344CB8AC3E}">
        <p14:creationId xmlns:p14="http://schemas.microsoft.com/office/powerpoint/2010/main" val="28099386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IE"/>
              <a:t>Relative frequency </a:t>
            </a:r>
            <a:endParaRPr lang="en-US"/>
          </a:p>
        </p:txBody>
      </p:sp>
      <p:sp>
        <p:nvSpPr>
          <p:cNvPr id="21507" name="Rectangle 3"/>
          <p:cNvSpPr>
            <a:spLocks noGrp="1" noChangeArrowheads="1"/>
          </p:cNvSpPr>
          <p:nvPr>
            <p:ph type="body" idx="1"/>
          </p:nvPr>
        </p:nvSpPr>
        <p:spPr/>
        <p:txBody>
          <a:bodyPr/>
          <a:lstStyle/>
          <a:p>
            <a:r>
              <a:rPr lang="en-GB"/>
              <a:t>What does the word frequency mean? </a:t>
            </a:r>
          </a:p>
          <a:p>
            <a:endParaRPr lang="en-GB"/>
          </a:p>
          <a:p>
            <a:r>
              <a:rPr lang="en-GB"/>
              <a:t>Can you think of another word for frequency? </a:t>
            </a:r>
            <a:endParaRPr lang="en-US"/>
          </a:p>
        </p:txBody>
      </p:sp>
      <p:sp>
        <p:nvSpPr>
          <p:cNvPr id="2" name="Date Placeholder 1"/>
          <p:cNvSpPr>
            <a:spLocks noGrp="1"/>
          </p:cNvSpPr>
          <p:nvPr>
            <p:ph type="dt" sz="half" idx="10"/>
          </p:nvPr>
        </p:nvSpPr>
        <p:spPr/>
        <p:txBody>
          <a:bodyPr/>
          <a:lstStyle/>
          <a:p>
            <a:fld id="{15209D5E-3977-45F9-BFE7-356327BEE0DB}" type="datetime6">
              <a:rPr lang="en-US" smtClean="0"/>
              <a:pPr/>
              <a:t>May 15</a:t>
            </a:fld>
            <a:endParaRPr lang="en-US"/>
          </a:p>
        </p:txBody>
      </p:sp>
    </p:spTree>
    <p:extLst>
      <p:ext uri="{BB962C8B-B14F-4D97-AF65-F5344CB8AC3E}">
        <p14:creationId xmlns:p14="http://schemas.microsoft.com/office/powerpoint/2010/main" val="12596922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n-GB"/>
          </a:p>
        </p:txBody>
      </p:sp>
      <p:sp>
        <p:nvSpPr>
          <p:cNvPr id="22531" name="Rectangle 3"/>
          <p:cNvSpPr>
            <a:spLocks noGrp="1" noChangeArrowheads="1"/>
          </p:cNvSpPr>
          <p:nvPr>
            <p:ph type="body" idx="1"/>
          </p:nvPr>
        </p:nvSpPr>
        <p:spPr/>
        <p:txBody>
          <a:bodyPr/>
          <a:lstStyle/>
          <a:p>
            <a:r>
              <a:rPr lang="en-GB" dirty="0" smtClean="0"/>
              <a:t>Number </a:t>
            </a:r>
            <a:r>
              <a:rPr lang="en-GB" dirty="0"/>
              <a:t>of times.</a:t>
            </a:r>
            <a:endParaRPr lang="en-GB" dirty="0" smtClean="0"/>
          </a:p>
          <a:p>
            <a:r>
              <a:rPr lang="en-GB" dirty="0" smtClean="0"/>
              <a:t>Rate</a:t>
            </a:r>
            <a:r>
              <a:rPr lang="en-GB" dirty="0"/>
              <a:t>.</a:t>
            </a:r>
            <a:endParaRPr lang="en-GB" dirty="0" smtClean="0"/>
          </a:p>
          <a:p>
            <a:r>
              <a:rPr lang="en-GB" dirty="0" smtClean="0"/>
              <a:t>How </a:t>
            </a:r>
            <a:r>
              <a:rPr lang="en-GB" dirty="0"/>
              <a:t>often. </a:t>
            </a:r>
          </a:p>
          <a:p>
            <a:r>
              <a:rPr lang="en-GB" dirty="0"/>
              <a:t>Occurrence. </a:t>
            </a:r>
          </a:p>
          <a:p>
            <a:r>
              <a:rPr lang="en-GB" dirty="0"/>
              <a:t>Amount of times.</a:t>
            </a:r>
            <a:endParaRPr lang="en-US" dirty="0"/>
          </a:p>
          <a:p>
            <a:endParaRPr lang="en-US" dirty="0"/>
          </a:p>
        </p:txBody>
      </p:sp>
      <p:sp>
        <p:nvSpPr>
          <p:cNvPr id="2" name="Date Placeholder 1"/>
          <p:cNvSpPr>
            <a:spLocks noGrp="1"/>
          </p:cNvSpPr>
          <p:nvPr>
            <p:ph type="dt" sz="half" idx="10"/>
          </p:nvPr>
        </p:nvSpPr>
        <p:spPr/>
        <p:txBody>
          <a:bodyPr/>
          <a:lstStyle/>
          <a:p>
            <a:fld id="{AC342C02-E96B-40C7-8101-C34F5E05BE72}" type="datetime6">
              <a:rPr lang="en-US" smtClean="0"/>
              <a:pPr/>
              <a:t>May 15</a:t>
            </a:fld>
            <a:endParaRPr lang="en-US"/>
          </a:p>
        </p:txBody>
      </p:sp>
    </p:spTree>
    <p:extLst>
      <p:ext uri="{BB962C8B-B14F-4D97-AF65-F5344CB8AC3E}">
        <p14:creationId xmlns:p14="http://schemas.microsoft.com/office/powerpoint/2010/main" val="41120975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Difficult to work out the probability of an event. </a:t>
            </a:r>
          </a:p>
          <a:p>
            <a:endParaRPr lang="en-US" dirty="0" smtClean="0"/>
          </a:p>
          <a:p>
            <a:r>
              <a:rPr lang="en-US" dirty="0" smtClean="0"/>
              <a:t>For example, who is going to win the X-factor this weekend?</a:t>
            </a:r>
          </a:p>
          <a:p>
            <a:endParaRPr lang="en-US" dirty="0" smtClean="0"/>
          </a:p>
          <a:p>
            <a:r>
              <a:rPr lang="en-US" dirty="0" smtClean="0"/>
              <a:t>So we use statistical evidence from observations or experiments to determine to probability or RELATIVE FREQUENCY of an event. </a:t>
            </a:r>
            <a:endParaRPr lang="en-US" dirty="0"/>
          </a:p>
        </p:txBody>
      </p:sp>
      <p:sp>
        <p:nvSpPr>
          <p:cNvPr id="3" name="Title 2"/>
          <p:cNvSpPr>
            <a:spLocks noGrp="1"/>
          </p:cNvSpPr>
          <p:nvPr>
            <p:ph type="title"/>
          </p:nvPr>
        </p:nvSpPr>
        <p:spPr/>
        <p:txBody>
          <a:bodyPr/>
          <a:lstStyle/>
          <a:p>
            <a:r>
              <a:rPr lang="en-US" dirty="0" smtClean="0"/>
              <a:t>Relative Frequency </a:t>
            </a:r>
            <a:endParaRPr lang="en-US" dirty="0"/>
          </a:p>
        </p:txBody>
      </p:sp>
      <p:sp>
        <p:nvSpPr>
          <p:cNvPr id="4" name="Date Placeholder 3"/>
          <p:cNvSpPr>
            <a:spLocks noGrp="1"/>
          </p:cNvSpPr>
          <p:nvPr>
            <p:ph type="dt" sz="half" idx="10"/>
          </p:nvPr>
        </p:nvSpPr>
        <p:spPr/>
        <p:txBody>
          <a:bodyPr/>
          <a:lstStyle/>
          <a:p>
            <a:fld id="{DA063D4C-7984-4677-9C7B-0DA484F27190}" type="datetime6">
              <a:rPr lang="en-US" smtClean="0"/>
              <a:pPr/>
              <a:t>May 15</a:t>
            </a:fld>
            <a:endParaRPr lang="en-US"/>
          </a:p>
        </p:txBody>
      </p:sp>
    </p:spTree>
    <p:extLst>
      <p:ext uri="{BB962C8B-B14F-4D97-AF65-F5344CB8AC3E}">
        <p14:creationId xmlns:p14="http://schemas.microsoft.com/office/powerpoint/2010/main" val="39909340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IE"/>
              <a:t>Definition</a:t>
            </a:r>
            <a:endParaRPr lang="en-US"/>
          </a:p>
        </p:txBody>
      </p:sp>
      <p:sp>
        <p:nvSpPr>
          <p:cNvPr id="24579" name="Rectangle 3"/>
          <p:cNvSpPr>
            <a:spLocks noGrp="1" noChangeArrowheads="1"/>
          </p:cNvSpPr>
          <p:nvPr>
            <p:ph type="body" idx="1"/>
          </p:nvPr>
        </p:nvSpPr>
        <p:spPr/>
        <p:txBody>
          <a:bodyPr/>
          <a:lstStyle/>
          <a:p>
            <a:r>
              <a:rPr lang="en-IE" i="1"/>
              <a:t>Relative frequency or experimental probability is an </a:t>
            </a:r>
            <a:r>
              <a:rPr lang="en-IE" b="1" i="1" u="sng"/>
              <a:t>estimate</a:t>
            </a:r>
            <a:r>
              <a:rPr lang="en-IE" i="1"/>
              <a:t> of the probability of an event.</a:t>
            </a:r>
            <a:endParaRPr lang="en-US" i="1"/>
          </a:p>
        </p:txBody>
      </p:sp>
      <p:sp>
        <p:nvSpPr>
          <p:cNvPr id="2" name="Date Placeholder 1"/>
          <p:cNvSpPr>
            <a:spLocks noGrp="1"/>
          </p:cNvSpPr>
          <p:nvPr>
            <p:ph type="dt" sz="half" idx="10"/>
          </p:nvPr>
        </p:nvSpPr>
        <p:spPr/>
        <p:txBody>
          <a:bodyPr/>
          <a:lstStyle/>
          <a:p>
            <a:fld id="{39000095-2641-443C-AF06-05B9E3FB24FD}" type="datetime6">
              <a:rPr lang="en-US" smtClean="0"/>
              <a:pPr/>
              <a:t>May 15</a:t>
            </a:fld>
            <a:endParaRPr lang="en-US"/>
          </a:p>
        </p:txBody>
      </p:sp>
    </p:spTree>
    <p:extLst>
      <p:ext uri="{BB962C8B-B14F-4D97-AF65-F5344CB8AC3E}">
        <p14:creationId xmlns:p14="http://schemas.microsoft.com/office/powerpoint/2010/main" val="26581991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IE"/>
              <a:t>Formula</a:t>
            </a:r>
            <a:endParaRPr lang="en-US"/>
          </a:p>
        </p:txBody>
      </p:sp>
      <p:sp>
        <p:nvSpPr>
          <p:cNvPr id="26627" name="Rectangle 3"/>
          <p:cNvSpPr>
            <a:spLocks noGrp="1" noChangeArrowheads="1"/>
          </p:cNvSpPr>
          <p:nvPr>
            <p:ph type="body" idx="1"/>
          </p:nvPr>
        </p:nvSpPr>
        <p:spPr>
          <a:xfrm>
            <a:off x="0" y="1037800"/>
            <a:ext cx="9866148" cy="5820200"/>
          </a:xfrm>
        </p:spPr>
        <p:txBody>
          <a:bodyPr/>
          <a:lstStyle/>
          <a:p>
            <a:endParaRPr lang="en-GB" dirty="0" smtClean="0"/>
          </a:p>
          <a:p>
            <a:endParaRPr lang="en-GB" dirty="0" smtClean="0"/>
          </a:p>
          <a:p>
            <a:r>
              <a:rPr lang="en-GB" dirty="0" smtClean="0"/>
              <a:t>Relative </a:t>
            </a:r>
            <a:r>
              <a:rPr lang="en-GB" dirty="0"/>
              <a:t>Frequency =</a:t>
            </a:r>
          </a:p>
          <a:p>
            <a:pPr>
              <a:buFont typeface="Wingdings" charset="2"/>
              <a:buNone/>
            </a:pPr>
            <a:endParaRPr lang="en-GB" dirty="0"/>
          </a:p>
          <a:p>
            <a:pPr>
              <a:buFont typeface="Wingdings" charset="2"/>
              <a:buNone/>
            </a:pPr>
            <a:r>
              <a:rPr lang="en-GB" dirty="0"/>
              <a:t>   </a:t>
            </a:r>
            <a:r>
              <a:rPr lang="en-GB" sz="2400" u="sng" dirty="0"/>
              <a:t>Frequency or number of times an event happens in a </a:t>
            </a:r>
            <a:r>
              <a:rPr lang="en-GB" sz="2400" u="sng" dirty="0" smtClean="0"/>
              <a:t>trial</a:t>
            </a:r>
          </a:p>
          <a:p>
            <a:pPr>
              <a:buFont typeface="Wingdings" charset="2"/>
              <a:buNone/>
            </a:pPr>
            <a:r>
              <a:rPr lang="en-GB" sz="2400" dirty="0"/>
              <a:t>               Total number of trials</a:t>
            </a:r>
            <a:endParaRPr lang="en-US" sz="2400" dirty="0"/>
          </a:p>
        </p:txBody>
      </p:sp>
      <p:sp>
        <p:nvSpPr>
          <p:cNvPr id="2" name="Date Placeholder 1"/>
          <p:cNvSpPr>
            <a:spLocks noGrp="1"/>
          </p:cNvSpPr>
          <p:nvPr>
            <p:ph type="dt" sz="half" idx="10"/>
          </p:nvPr>
        </p:nvSpPr>
        <p:spPr/>
        <p:txBody>
          <a:bodyPr/>
          <a:lstStyle/>
          <a:p>
            <a:fld id="{81EE6F1E-91DF-497D-B1AB-72539B578587}" type="datetime6">
              <a:rPr lang="en-US" smtClean="0"/>
              <a:pPr/>
              <a:t>May 15</a:t>
            </a:fld>
            <a:endParaRPr lang="en-US"/>
          </a:p>
        </p:txBody>
      </p:sp>
    </p:spTree>
    <p:extLst>
      <p:ext uri="{BB962C8B-B14F-4D97-AF65-F5344CB8AC3E}">
        <p14:creationId xmlns:p14="http://schemas.microsoft.com/office/powerpoint/2010/main" val="3255189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IE"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For Example</a:t>
            </a:r>
            <a:endPar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4035" name="Rectangle 3"/>
          <p:cNvSpPr>
            <a:spLocks noGrp="1" noChangeArrowheads="1"/>
          </p:cNvSpPr>
          <p:nvPr>
            <p:ph idx="1"/>
          </p:nvPr>
        </p:nvSpPr>
        <p:spPr>
          <a:xfrm>
            <a:off x="457200" y="1641893"/>
            <a:ext cx="8229600" cy="4484270"/>
          </a:xfrm>
        </p:spPr>
        <p:txBody>
          <a:bodyPr>
            <a:normAutofit/>
          </a:bodyPr>
          <a:lstStyle/>
          <a:p>
            <a:r>
              <a:rPr lang="en-IE" sz="2400" dirty="0">
                <a:solidFill>
                  <a:srgbClr val="000000"/>
                </a:solidFill>
              </a:rPr>
              <a:t>Probability is often used in betting to determine the </a:t>
            </a:r>
            <a:r>
              <a:rPr lang="en-IE" sz="2400" dirty="0" smtClean="0">
                <a:solidFill>
                  <a:srgbClr val="000000"/>
                </a:solidFill>
              </a:rPr>
              <a:t>odds</a:t>
            </a:r>
          </a:p>
          <a:p>
            <a:r>
              <a:rPr lang="en-IE" sz="2400" dirty="0" smtClean="0">
                <a:solidFill>
                  <a:srgbClr val="000000"/>
                </a:solidFill>
              </a:rPr>
              <a:t>The </a:t>
            </a:r>
            <a:r>
              <a:rPr lang="en-IE" sz="2400" dirty="0">
                <a:solidFill>
                  <a:srgbClr val="000000"/>
                </a:solidFill>
              </a:rPr>
              <a:t>odds/probability of</a:t>
            </a:r>
            <a:r>
              <a:rPr lang="en-IE" sz="2400" dirty="0" smtClean="0">
                <a:solidFill>
                  <a:srgbClr val="000000"/>
                </a:solidFill>
              </a:rPr>
              <a:t> Offaly beating Kildare in football</a:t>
            </a:r>
          </a:p>
          <a:p>
            <a:r>
              <a:rPr lang="en-IE" sz="2400" dirty="0">
                <a:solidFill>
                  <a:srgbClr val="000000"/>
                </a:solidFill>
              </a:rPr>
              <a:t>The odds/probability of someone winning the X Factor this year</a:t>
            </a:r>
            <a:endParaRPr lang="en-US" sz="2400" dirty="0">
              <a:solidFill>
                <a:srgbClr val="00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n-GB"/>
          </a:p>
        </p:txBody>
      </p:sp>
      <p:sp>
        <p:nvSpPr>
          <p:cNvPr id="25603" name="Rectangle 3"/>
          <p:cNvSpPr>
            <a:spLocks noGrp="1" noChangeArrowheads="1"/>
          </p:cNvSpPr>
          <p:nvPr>
            <p:ph type="body" idx="1"/>
          </p:nvPr>
        </p:nvSpPr>
        <p:spPr/>
        <p:txBody>
          <a:bodyPr/>
          <a:lstStyle/>
          <a:p>
            <a:r>
              <a:rPr lang="en-IE" dirty="0" smtClean="0"/>
              <a:t>A </a:t>
            </a:r>
            <a:r>
              <a:rPr lang="en-IE" dirty="0"/>
              <a:t>fair die was rolled 100 times and landed on 1 twenty times. Find the relative frequency of getting a 1?</a:t>
            </a:r>
            <a:endParaRPr lang="en-US" dirty="0"/>
          </a:p>
        </p:txBody>
      </p:sp>
      <p:sp>
        <p:nvSpPr>
          <p:cNvPr id="2" name="Date Placeholder 1"/>
          <p:cNvSpPr>
            <a:spLocks noGrp="1"/>
          </p:cNvSpPr>
          <p:nvPr>
            <p:ph type="dt" sz="half" idx="10"/>
          </p:nvPr>
        </p:nvSpPr>
        <p:spPr/>
        <p:txBody>
          <a:bodyPr/>
          <a:lstStyle/>
          <a:p>
            <a:fld id="{E7D22AB2-0924-4594-8ADF-68A642C15C94}" type="datetime6">
              <a:rPr lang="en-US" smtClean="0"/>
              <a:pPr/>
              <a:t>May 15</a:t>
            </a:fld>
            <a:endParaRPr lang="en-US"/>
          </a:p>
        </p:txBody>
      </p:sp>
    </p:spTree>
    <p:extLst>
      <p:ext uri="{BB962C8B-B14F-4D97-AF65-F5344CB8AC3E}">
        <p14:creationId xmlns:p14="http://schemas.microsoft.com/office/powerpoint/2010/main" val="10137971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34830"/>
            <a:ext cx="9058523" cy="4589653"/>
          </a:xfrm>
        </p:spPr>
        <p:txBody>
          <a:bodyPr/>
          <a:lstStyle/>
          <a:p>
            <a:pPr>
              <a:buFont typeface="Wingdings" charset="2"/>
              <a:buNone/>
            </a:pPr>
            <a:r>
              <a:rPr lang="en-GB" sz="2400" u="sng" dirty="0" smtClean="0"/>
              <a:t>Frequency or number of times an event happens in a trial</a:t>
            </a:r>
          </a:p>
          <a:p>
            <a:pPr>
              <a:buFont typeface="Wingdings" charset="2"/>
              <a:buNone/>
            </a:pPr>
            <a:r>
              <a:rPr lang="en-GB" sz="2400" dirty="0" smtClean="0"/>
              <a:t>               Total number of trials</a:t>
            </a:r>
          </a:p>
          <a:p>
            <a:pPr>
              <a:buFont typeface="Wingdings" charset="2"/>
              <a:buNone/>
            </a:pPr>
            <a:endParaRPr lang="en-GB" sz="2400" dirty="0" smtClean="0"/>
          </a:p>
          <a:p>
            <a:pPr>
              <a:buFont typeface="Wingdings" charset="2"/>
              <a:buNone/>
            </a:pPr>
            <a:r>
              <a:rPr lang="en-GB" sz="2400" dirty="0" smtClean="0"/>
              <a:t>= </a:t>
            </a:r>
            <a:r>
              <a:rPr lang="en-GB" sz="2400" u="sng" dirty="0" smtClean="0"/>
              <a:t>20</a:t>
            </a:r>
            <a:r>
              <a:rPr lang="en-GB" sz="2400" dirty="0" smtClean="0"/>
              <a:t>		=  </a:t>
            </a:r>
            <a:r>
              <a:rPr lang="en-GB" sz="2400" u="sng" dirty="0" smtClean="0"/>
              <a:t>1</a:t>
            </a:r>
            <a:r>
              <a:rPr lang="en-GB" sz="2400" dirty="0" smtClean="0"/>
              <a:t>		= 0.2 or 20%</a:t>
            </a:r>
          </a:p>
          <a:p>
            <a:pPr>
              <a:buFont typeface="Wingdings" charset="2"/>
              <a:buNone/>
            </a:pPr>
            <a:r>
              <a:rPr lang="en-GB" sz="2400" dirty="0" smtClean="0"/>
              <a:t>	 100	     5  </a:t>
            </a:r>
            <a:endParaRPr lang="en-US" sz="2400" dirty="0" smtClean="0"/>
          </a:p>
          <a:p>
            <a:endParaRPr lang="en-US" dirty="0" smtClean="0"/>
          </a:p>
          <a:p>
            <a:endParaRPr lang="en-US" dirty="0" smtClean="0"/>
          </a:p>
          <a:p>
            <a:pPr>
              <a:buNone/>
            </a:pPr>
            <a:endParaRPr lang="en-US" dirty="0"/>
          </a:p>
        </p:txBody>
      </p:sp>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C9DDAB8D-AE2E-4E6D-B94D-BC39F0C36E0D}" type="datetime6">
              <a:rPr lang="en-US" smtClean="0"/>
              <a:pPr/>
              <a:t>May 15</a:t>
            </a:fld>
            <a:endParaRPr lang="en-US"/>
          </a:p>
        </p:txBody>
      </p:sp>
    </p:spTree>
    <p:extLst>
      <p:ext uri="{BB962C8B-B14F-4D97-AF65-F5344CB8AC3E}">
        <p14:creationId xmlns:p14="http://schemas.microsoft.com/office/powerpoint/2010/main" val="16393026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important to note that increasing the number of times an experiment is repeated generally leads to better estimates of probability. </a:t>
            </a:r>
            <a:endParaRPr lang="en-US" dirty="0"/>
          </a:p>
        </p:txBody>
      </p:sp>
      <p:sp>
        <p:nvSpPr>
          <p:cNvPr id="3" name="Title 2"/>
          <p:cNvSpPr>
            <a:spLocks noGrp="1"/>
          </p:cNvSpPr>
          <p:nvPr>
            <p:ph type="title"/>
          </p:nvPr>
        </p:nvSpPr>
        <p:spPr/>
        <p:txBody>
          <a:bodyPr/>
          <a:lstStyle/>
          <a:p>
            <a:r>
              <a:rPr lang="en-US" dirty="0" smtClean="0"/>
              <a:t>NOTE</a:t>
            </a:r>
            <a:endParaRPr lang="en-US" dirty="0"/>
          </a:p>
        </p:txBody>
      </p:sp>
      <p:sp>
        <p:nvSpPr>
          <p:cNvPr id="4" name="Date Placeholder 3"/>
          <p:cNvSpPr>
            <a:spLocks noGrp="1"/>
          </p:cNvSpPr>
          <p:nvPr>
            <p:ph type="dt" sz="half" idx="10"/>
          </p:nvPr>
        </p:nvSpPr>
        <p:spPr/>
        <p:txBody>
          <a:bodyPr/>
          <a:lstStyle/>
          <a:p>
            <a:fld id="{7E403744-BC35-4280-BAFB-AD1905C7D587}" type="datetime6">
              <a:rPr lang="en-US" smtClean="0"/>
              <a:pPr/>
              <a:t>May 15</a:t>
            </a:fld>
            <a:endParaRPr lang="en-US"/>
          </a:p>
        </p:txBody>
      </p:sp>
    </p:spTree>
    <p:extLst>
      <p:ext uri="{BB962C8B-B14F-4D97-AF65-F5344CB8AC3E}">
        <p14:creationId xmlns:p14="http://schemas.microsoft.com/office/powerpoint/2010/main" val="15716168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Get into your pairs </a:t>
            </a:r>
          </a:p>
          <a:p>
            <a:endParaRPr lang="en-US" dirty="0" smtClean="0"/>
          </a:p>
          <a:p>
            <a:r>
              <a:rPr lang="en-US" dirty="0" smtClean="0"/>
              <a:t>Let’s do this experiment to see how the number of trials improves the accuracy of the relative frequency. </a:t>
            </a:r>
          </a:p>
          <a:p>
            <a:endParaRPr lang="en-US" dirty="0" smtClean="0"/>
          </a:p>
          <a:p>
            <a:r>
              <a:rPr lang="en-US" dirty="0" smtClean="0"/>
              <a:t>Each group is going to flip a coin 40 times.</a:t>
            </a:r>
          </a:p>
          <a:p>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TASK</a:t>
            </a:r>
            <a:endParaRPr lang="en-US" dirty="0"/>
          </a:p>
        </p:txBody>
      </p:sp>
      <p:pic>
        <p:nvPicPr>
          <p:cNvPr id="4" name="Picture 3" descr="talk.jpg"/>
          <p:cNvPicPr>
            <a:picLocks noChangeAspect="1"/>
          </p:cNvPicPr>
          <p:nvPr/>
        </p:nvPicPr>
        <p:blipFill>
          <a:blip r:embed="rId2"/>
          <a:stretch>
            <a:fillRect/>
          </a:stretch>
        </p:blipFill>
        <p:spPr>
          <a:xfrm>
            <a:off x="6775867" y="499964"/>
            <a:ext cx="1910933" cy="1962727"/>
          </a:xfrm>
          <a:prstGeom prst="rect">
            <a:avLst/>
          </a:prstGeom>
        </p:spPr>
      </p:pic>
      <p:sp>
        <p:nvSpPr>
          <p:cNvPr id="5" name="Date Placeholder 4"/>
          <p:cNvSpPr>
            <a:spLocks noGrp="1"/>
          </p:cNvSpPr>
          <p:nvPr>
            <p:ph type="dt" sz="half" idx="10"/>
          </p:nvPr>
        </p:nvSpPr>
        <p:spPr/>
        <p:txBody>
          <a:bodyPr/>
          <a:lstStyle/>
          <a:p>
            <a:fld id="{A6080224-B559-4C7E-B052-BA92A9FE40C4}" type="datetime6">
              <a:rPr lang="en-US" smtClean="0"/>
              <a:pPr/>
              <a:t>May 15</a:t>
            </a:fld>
            <a:endParaRPr lang="en-US"/>
          </a:p>
        </p:txBody>
      </p:sp>
    </p:spTree>
    <p:extLst>
      <p:ext uri="{BB962C8B-B14F-4D97-AF65-F5344CB8AC3E}">
        <p14:creationId xmlns:p14="http://schemas.microsoft.com/office/powerpoint/2010/main" val="19440298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Conclude</a:t>
            </a:r>
            <a:endParaRPr lang="en-US" dirty="0"/>
          </a:p>
        </p:txBody>
      </p:sp>
      <p:sp>
        <p:nvSpPr>
          <p:cNvPr id="4" name="Date Placeholder 3"/>
          <p:cNvSpPr>
            <a:spLocks noGrp="1"/>
          </p:cNvSpPr>
          <p:nvPr>
            <p:ph type="dt" sz="half" idx="10"/>
          </p:nvPr>
        </p:nvSpPr>
        <p:spPr/>
        <p:txBody>
          <a:bodyPr/>
          <a:lstStyle/>
          <a:p>
            <a:fld id="{6FC659E9-2D8C-414E-871F-761F68509FA0}" type="datetime6">
              <a:rPr lang="en-US" smtClean="0"/>
              <a:pPr/>
              <a:t>May 15</a:t>
            </a:fld>
            <a:endParaRPr lang="en-US"/>
          </a:p>
        </p:txBody>
      </p:sp>
    </p:spTree>
    <p:extLst>
      <p:ext uri="{BB962C8B-B14F-4D97-AF65-F5344CB8AC3E}">
        <p14:creationId xmlns:p14="http://schemas.microsoft.com/office/powerpoint/2010/main" val="32505384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more trials or experiments carried out, the closer the relative will be to the actual probability of an event.</a:t>
            </a:r>
          </a:p>
          <a:p>
            <a:endParaRPr lang="en-US" dirty="0" smtClean="0"/>
          </a:p>
          <a:p>
            <a:endParaRPr lang="en-US" dirty="0" smtClean="0"/>
          </a:p>
          <a:p>
            <a:r>
              <a:rPr lang="en-US" dirty="0" smtClean="0"/>
              <a:t>Would you agree?</a:t>
            </a:r>
            <a:endParaRPr lang="en-US" dirty="0"/>
          </a:p>
        </p:txBody>
      </p:sp>
      <p:sp>
        <p:nvSpPr>
          <p:cNvPr id="3" name="Title 2"/>
          <p:cNvSpPr>
            <a:spLocks noGrp="1"/>
          </p:cNvSpPr>
          <p:nvPr>
            <p:ph type="title"/>
          </p:nvPr>
        </p:nvSpPr>
        <p:spPr/>
        <p:txBody>
          <a:bodyPr/>
          <a:lstStyle/>
          <a:p>
            <a:r>
              <a:rPr lang="en-US" dirty="0" smtClean="0"/>
              <a:t>Generally</a:t>
            </a:r>
            <a:endParaRPr lang="en-US" dirty="0"/>
          </a:p>
        </p:txBody>
      </p:sp>
      <p:sp>
        <p:nvSpPr>
          <p:cNvPr id="4" name="Date Placeholder 3"/>
          <p:cNvSpPr>
            <a:spLocks noGrp="1"/>
          </p:cNvSpPr>
          <p:nvPr>
            <p:ph type="dt" sz="half" idx="10"/>
          </p:nvPr>
        </p:nvSpPr>
        <p:spPr/>
        <p:txBody>
          <a:bodyPr/>
          <a:lstStyle/>
          <a:p>
            <a:fld id="{6741269B-AFFC-4C99-B33C-890C91ED9462}" type="datetime6">
              <a:rPr lang="en-US" smtClean="0"/>
              <a:pPr/>
              <a:t>May 15</a:t>
            </a:fld>
            <a:endParaRPr lang="en-US"/>
          </a:p>
        </p:txBody>
      </p:sp>
    </p:spTree>
    <p:extLst>
      <p:ext uri="{BB962C8B-B14F-4D97-AF65-F5344CB8AC3E}">
        <p14:creationId xmlns:p14="http://schemas.microsoft.com/office/powerpoint/2010/main" val="32026951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Complete the worksheet for homework tomorrow. </a:t>
            </a:r>
            <a:endParaRPr lang="en-US" dirty="0"/>
          </a:p>
        </p:txBody>
      </p:sp>
      <p:sp>
        <p:nvSpPr>
          <p:cNvPr id="3" name="Title 2"/>
          <p:cNvSpPr>
            <a:spLocks noGrp="1"/>
          </p:cNvSpPr>
          <p:nvPr>
            <p:ph type="title"/>
          </p:nvPr>
        </p:nvSpPr>
        <p:spPr/>
        <p:txBody>
          <a:bodyPr/>
          <a:lstStyle/>
          <a:p>
            <a:r>
              <a:rPr lang="en-US" dirty="0" smtClean="0"/>
              <a:t>Homework</a:t>
            </a:r>
            <a:endParaRPr lang="en-US" dirty="0"/>
          </a:p>
        </p:txBody>
      </p:sp>
      <p:pic>
        <p:nvPicPr>
          <p:cNvPr id="4" name="Picture 3" descr="images-10.jpeg"/>
          <p:cNvPicPr>
            <a:picLocks noChangeAspect="1"/>
          </p:cNvPicPr>
          <p:nvPr/>
        </p:nvPicPr>
        <p:blipFill>
          <a:blip r:embed="rId2"/>
          <a:stretch>
            <a:fillRect/>
          </a:stretch>
        </p:blipFill>
        <p:spPr>
          <a:xfrm>
            <a:off x="3733800" y="2341563"/>
            <a:ext cx="3251200" cy="2501900"/>
          </a:xfrm>
          <a:prstGeom prst="rect">
            <a:avLst/>
          </a:prstGeom>
        </p:spPr>
      </p:pic>
      <p:sp>
        <p:nvSpPr>
          <p:cNvPr id="5" name="Date Placeholder 4"/>
          <p:cNvSpPr>
            <a:spLocks noGrp="1"/>
          </p:cNvSpPr>
          <p:nvPr>
            <p:ph type="dt" sz="half" idx="10"/>
          </p:nvPr>
        </p:nvSpPr>
        <p:spPr/>
        <p:txBody>
          <a:bodyPr/>
          <a:lstStyle/>
          <a:p>
            <a:fld id="{451949D6-9592-4661-BA92-79555CB00817}" type="datetime6">
              <a:rPr lang="en-US" smtClean="0"/>
              <a:pPr/>
              <a:t>May 15</a:t>
            </a:fld>
            <a:endParaRPr lang="en-US"/>
          </a:p>
        </p:txBody>
      </p:sp>
    </p:spTree>
    <p:extLst>
      <p:ext uri="{BB962C8B-B14F-4D97-AF65-F5344CB8AC3E}">
        <p14:creationId xmlns:p14="http://schemas.microsoft.com/office/powerpoint/2010/main" val="19109327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IE"/>
              <a:t>Question</a:t>
            </a:r>
            <a:endParaRPr lang="en-US"/>
          </a:p>
        </p:txBody>
      </p:sp>
      <p:sp>
        <p:nvSpPr>
          <p:cNvPr id="27651" name="Rectangle 3"/>
          <p:cNvSpPr>
            <a:spLocks noGrp="1" noChangeArrowheads="1"/>
          </p:cNvSpPr>
          <p:nvPr>
            <p:ph type="body" idx="1"/>
          </p:nvPr>
        </p:nvSpPr>
        <p:spPr/>
        <p:txBody>
          <a:bodyPr/>
          <a:lstStyle/>
          <a:p>
            <a:r>
              <a:rPr lang="en-GB"/>
              <a:t>Thirty students are late on a certain school day. A total of 300 students are in school that day. What is relative frequency of a student being late that day?</a:t>
            </a:r>
            <a:endParaRPr lang="en-US"/>
          </a:p>
        </p:txBody>
      </p:sp>
      <p:sp>
        <p:nvSpPr>
          <p:cNvPr id="2" name="Date Placeholder 1"/>
          <p:cNvSpPr>
            <a:spLocks noGrp="1"/>
          </p:cNvSpPr>
          <p:nvPr>
            <p:ph type="dt" sz="half" idx="10"/>
          </p:nvPr>
        </p:nvSpPr>
        <p:spPr/>
        <p:txBody>
          <a:bodyPr/>
          <a:lstStyle/>
          <a:p>
            <a:fld id="{2BEEF62A-190C-45B6-A39F-1188B298E342}" type="datetime6">
              <a:rPr lang="en-US" smtClean="0"/>
              <a:pPr/>
              <a:t>May 15</a:t>
            </a:fld>
            <a:endParaRPr lang="en-US"/>
          </a:p>
        </p:txBody>
      </p:sp>
    </p:spTree>
    <p:extLst>
      <p:ext uri="{BB962C8B-B14F-4D97-AF65-F5344CB8AC3E}">
        <p14:creationId xmlns:p14="http://schemas.microsoft.com/office/powerpoint/2010/main" val="1449495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IE"/>
              <a:t>Fairness</a:t>
            </a:r>
            <a:endParaRPr lang="en-US"/>
          </a:p>
        </p:txBody>
      </p:sp>
      <p:sp>
        <p:nvSpPr>
          <p:cNvPr id="34819" name="Rectangle 3"/>
          <p:cNvSpPr>
            <a:spLocks noGrp="1" noChangeArrowheads="1"/>
          </p:cNvSpPr>
          <p:nvPr>
            <p:ph type="body" idx="1"/>
          </p:nvPr>
        </p:nvSpPr>
        <p:spPr/>
        <p:txBody>
          <a:bodyPr/>
          <a:lstStyle/>
          <a:p>
            <a:r>
              <a:rPr lang="en-IE"/>
              <a:t>What does the word biased mean?</a:t>
            </a:r>
          </a:p>
          <a:p>
            <a:endParaRPr lang="en-IE"/>
          </a:p>
          <a:p>
            <a:endParaRPr lang="en-IE"/>
          </a:p>
          <a:p>
            <a:r>
              <a:rPr lang="en-IE"/>
              <a:t>What does the word unbiased mean?</a:t>
            </a:r>
            <a:endParaRPr lang="en-US"/>
          </a:p>
        </p:txBody>
      </p:sp>
      <p:sp>
        <p:nvSpPr>
          <p:cNvPr id="2" name="Date Placeholder 1"/>
          <p:cNvSpPr>
            <a:spLocks noGrp="1"/>
          </p:cNvSpPr>
          <p:nvPr>
            <p:ph type="dt" sz="half" idx="10"/>
          </p:nvPr>
        </p:nvSpPr>
        <p:spPr/>
        <p:txBody>
          <a:bodyPr/>
          <a:lstStyle/>
          <a:p>
            <a:fld id="{02A76025-F6D9-4518-A954-A7F44DB6D11C}" type="datetime6">
              <a:rPr lang="en-US" smtClean="0"/>
              <a:pPr/>
              <a:t>May 15</a:t>
            </a:fld>
            <a:endParaRPr lang="en-US"/>
          </a:p>
        </p:txBody>
      </p:sp>
    </p:spTree>
    <p:extLst>
      <p:ext uri="{BB962C8B-B14F-4D97-AF65-F5344CB8AC3E}">
        <p14:creationId xmlns:p14="http://schemas.microsoft.com/office/powerpoint/2010/main" val="24880118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GB"/>
          </a:p>
        </p:txBody>
      </p:sp>
      <p:sp>
        <p:nvSpPr>
          <p:cNvPr id="35843" name="Rectangle 3"/>
          <p:cNvSpPr>
            <a:spLocks noGrp="1" noChangeArrowheads="1"/>
          </p:cNvSpPr>
          <p:nvPr>
            <p:ph type="body" idx="1"/>
          </p:nvPr>
        </p:nvSpPr>
        <p:spPr/>
        <p:txBody>
          <a:bodyPr/>
          <a:lstStyle/>
          <a:p>
            <a:r>
              <a:rPr lang="en-IE"/>
              <a:t>Biased= not fair</a:t>
            </a:r>
          </a:p>
          <a:p>
            <a:endParaRPr lang="en-IE"/>
          </a:p>
          <a:p>
            <a:r>
              <a:rPr lang="en-IE"/>
              <a:t>Unbiased = fair </a:t>
            </a:r>
            <a:endParaRPr lang="en-US"/>
          </a:p>
        </p:txBody>
      </p:sp>
      <p:sp>
        <p:nvSpPr>
          <p:cNvPr id="2" name="Date Placeholder 1"/>
          <p:cNvSpPr>
            <a:spLocks noGrp="1"/>
          </p:cNvSpPr>
          <p:nvPr>
            <p:ph type="dt" sz="half" idx="10"/>
          </p:nvPr>
        </p:nvSpPr>
        <p:spPr/>
        <p:txBody>
          <a:bodyPr/>
          <a:lstStyle/>
          <a:p>
            <a:fld id="{6C59BCAF-5363-48E7-9F3C-41C9FC8B25F1}" type="datetime6">
              <a:rPr lang="en-US" smtClean="0"/>
              <a:pPr/>
              <a:t>May 15</a:t>
            </a:fld>
            <a:endParaRPr lang="en-US"/>
          </a:p>
        </p:txBody>
      </p:sp>
    </p:spTree>
    <p:extLst>
      <p:ext uri="{BB962C8B-B14F-4D97-AF65-F5344CB8AC3E}">
        <p14:creationId xmlns:p14="http://schemas.microsoft.com/office/powerpoint/2010/main" val="4281952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i="1" u="sng"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LISTING OUTCOMES </a:t>
            </a:r>
            <a:endParaRPr lang="en-US" sz="4400" b="1" i="1" u="sng"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TextBox 2"/>
          <p:cNvSpPr txBox="1"/>
          <p:nvPr/>
        </p:nvSpPr>
        <p:spPr>
          <a:xfrm>
            <a:off x="666004" y="2137558"/>
            <a:ext cx="7696946" cy="2062103"/>
          </a:xfrm>
          <a:prstGeom prst="rect">
            <a:avLst/>
          </a:prstGeom>
          <a:noFill/>
        </p:spPr>
        <p:txBody>
          <a:bodyPr wrap="square" rtlCol="0">
            <a:spAutoFit/>
          </a:bodyPr>
          <a:lstStyle/>
          <a:p>
            <a:r>
              <a:rPr lang="en-US" sz="3200" dirty="0" smtClean="0"/>
              <a:t>In everyday life, it is important to be able to list all the possible outcomes </a:t>
            </a:r>
          </a:p>
          <a:p>
            <a:r>
              <a:rPr lang="en-US" sz="3200" dirty="0" smtClean="0"/>
              <a:t>that can occur in real-life situations or in experiments.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en-GB"/>
          </a:p>
        </p:txBody>
      </p:sp>
      <p:sp>
        <p:nvSpPr>
          <p:cNvPr id="37891" name="Rectangle 3"/>
          <p:cNvSpPr>
            <a:spLocks noGrp="1" noChangeArrowheads="1"/>
          </p:cNvSpPr>
          <p:nvPr>
            <p:ph type="body" idx="1"/>
          </p:nvPr>
        </p:nvSpPr>
        <p:spPr>
          <a:xfrm>
            <a:off x="457200" y="1341438"/>
            <a:ext cx="8229600" cy="5111750"/>
          </a:xfrm>
        </p:spPr>
        <p:txBody>
          <a:bodyPr/>
          <a:lstStyle/>
          <a:p>
            <a:r>
              <a:rPr lang="en-GB"/>
              <a:t>Mathematician John Kerrich tossed a coin 10,000 times while interned in a prison camp in Denmark during World War I. At various stages of the experiment, the relative frequency would climb or fall below the theoretical probability of 0.5, but as the number of tosses increased, the relative frequency tended to vary less and stay near 0.5, or 50 percent.</a:t>
            </a:r>
            <a:endParaRPr lang="en-US"/>
          </a:p>
          <a:p>
            <a:r>
              <a:rPr lang="en-US"/>
              <a:t>Was this coin unbiased/fair?</a:t>
            </a:r>
          </a:p>
        </p:txBody>
      </p:sp>
      <p:sp>
        <p:nvSpPr>
          <p:cNvPr id="2" name="Date Placeholder 1"/>
          <p:cNvSpPr>
            <a:spLocks noGrp="1"/>
          </p:cNvSpPr>
          <p:nvPr>
            <p:ph type="dt" sz="half" idx="10"/>
          </p:nvPr>
        </p:nvSpPr>
        <p:spPr/>
        <p:txBody>
          <a:bodyPr/>
          <a:lstStyle/>
          <a:p>
            <a:fld id="{4D7D1560-0F32-44B5-8393-921FC25F3F9D}" type="datetime6">
              <a:rPr lang="en-US" smtClean="0"/>
              <a:pPr/>
              <a:t>May 15</a:t>
            </a:fld>
            <a:endParaRPr lang="en-US"/>
          </a:p>
        </p:txBody>
      </p:sp>
    </p:spTree>
    <p:extLst>
      <p:ext uri="{BB962C8B-B14F-4D97-AF65-F5344CB8AC3E}">
        <p14:creationId xmlns:p14="http://schemas.microsoft.com/office/powerpoint/2010/main" val="28853112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IE"/>
              <a:t>Answer</a:t>
            </a:r>
            <a:endParaRPr lang="en-US"/>
          </a:p>
        </p:txBody>
      </p:sp>
      <p:sp>
        <p:nvSpPr>
          <p:cNvPr id="38915" name="Rectangle 3"/>
          <p:cNvSpPr>
            <a:spLocks noGrp="1" noChangeArrowheads="1"/>
          </p:cNvSpPr>
          <p:nvPr>
            <p:ph type="body" idx="1"/>
          </p:nvPr>
        </p:nvSpPr>
        <p:spPr/>
        <p:txBody>
          <a:bodyPr/>
          <a:lstStyle/>
          <a:p>
            <a:r>
              <a:rPr lang="en-US"/>
              <a:t>YES, this coin was unbiased or fair because there was an equal chance of each outcome occurring. As there were only two outcomes the coin should land on heads 50% of the time and land on tails 50% of the time.</a:t>
            </a:r>
          </a:p>
        </p:txBody>
      </p:sp>
      <p:sp>
        <p:nvSpPr>
          <p:cNvPr id="2" name="Date Placeholder 1"/>
          <p:cNvSpPr>
            <a:spLocks noGrp="1"/>
          </p:cNvSpPr>
          <p:nvPr>
            <p:ph type="dt" sz="half" idx="10"/>
          </p:nvPr>
        </p:nvSpPr>
        <p:spPr/>
        <p:txBody>
          <a:bodyPr/>
          <a:lstStyle/>
          <a:p>
            <a:fld id="{0ECE8F93-9777-444D-BE56-B102C017A41E}" type="datetime6">
              <a:rPr lang="en-US" smtClean="0"/>
              <a:pPr/>
              <a:t>May 15</a:t>
            </a:fld>
            <a:endParaRPr lang="en-US"/>
          </a:p>
        </p:txBody>
      </p:sp>
    </p:spTree>
    <p:extLst>
      <p:ext uri="{BB962C8B-B14F-4D97-AF65-F5344CB8AC3E}">
        <p14:creationId xmlns:p14="http://schemas.microsoft.com/office/powerpoint/2010/main" val="282919610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IE"/>
              <a:t>Question</a:t>
            </a:r>
            <a:endParaRPr lang="en-US"/>
          </a:p>
        </p:txBody>
      </p:sp>
      <p:sp>
        <p:nvSpPr>
          <p:cNvPr id="39939" name="Rectangle 3"/>
          <p:cNvSpPr>
            <a:spLocks noGrp="1" noChangeArrowheads="1"/>
          </p:cNvSpPr>
          <p:nvPr>
            <p:ph type="body" idx="1"/>
          </p:nvPr>
        </p:nvSpPr>
        <p:spPr/>
        <p:txBody>
          <a:bodyPr/>
          <a:lstStyle/>
          <a:p>
            <a:r>
              <a:rPr lang="en-US"/>
              <a:t>A coin was flipped 500 times and landed on heads 275 times.</a:t>
            </a:r>
          </a:p>
          <a:p>
            <a:r>
              <a:rPr lang="en-US"/>
              <a:t>Determine the relative frequency of the coin? </a:t>
            </a:r>
          </a:p>
          <a:p>
            <a:r>
              <a:rPr lang="en-US"/>
              <a:t>Was the coin unbiased?</a:t>
            </a:r>
          </a:p>
        </p:txBody>
      </p:sp>
      <p:sp>
        <p:nvSpPr>
          <p:cNvPr id="2" name="Date Placeholder 1"/>
          <p:cNvSpPr>
            <a:spLocks noGrp="1"/>
          </p:cNvSpPr>
          <p:nvPr>
            <p:ph type="dt" sz="half" idx="10"/>
          </p:nvPr>
        </p:nvSpPr>
        <p:spPr/>
        <p:txBody>
          <a:bodyPr/>
          <a:lstStyle/>
          <a:p>
            <a:fld id="{7EAF5D3D-E0B0-4BB7-A1AB-EDF7014D2FB4}" type="datetime6">
              <a:rPr lang="en-US" smtClean="0"/>
              <a:pPr/>
              <a:t>May 15</a:t>
            </a:fld>
            <a:endParaRPr lang="en-US"/>
          </a:p>
        </p:txBody>
      </p:sp>
    </p:spTree>
    <p:extLst>
      <p:ext uri="{BB962C8B-B14F-4D97-AF65-F5344CB8AC3E}">
        <p14:creationId xmlns:p14="http://schemas.microsoft.com/office/powerpoint/2010/main" val="313488623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IE"/>
              <a:t>Recap</a:t>
            </a:r>
            <a:endParaRPr lang="en-US"/>
          </a:p>
        </p:txBody>
      </p:sp>
      <p:sp>
        <p:nvSpPr>
          <p:cNvPr id="47107" name="Rectangle 3"/>
          <p:cNvSpPr>
            <a:spLocks noGrp="1" noChangeArrowheads="1"/>
          </p:cNvSpPr>
          <p:nvPr>
            <p:ph type="body" idx="1"/>
          </p:nvPr>
        </p:nvSpPr>
        <p:spPr/>
        <p:txBody>
          <a:bodyPr/>
          <a:lstStyle/>
          <a:p>
            <a:r>
              <a:rPr lang="en-IE"/>
              <a:t>What does relative frequency mean?</a:t>
            </a:r>
          </a:p>
          <a:p>
            <a:r>
              <a:rPr lang="en-IE"/>
              <a:t>How do we find relative frequency?</a:t>
            </a:r>
          </a:p>
          <a:p>
            <a:r>
              <a:rPr lang="en-IE"/>
              <a:t>What does the word unbiased mean?</a:t>
            </a:r>
          </a:p>
          <a:p>
            <a:r>
              <a:rPr lang="en-IE"/>
              <a:t>Is a coin toss unbiased?</a:t>
            </a:r>
          </a:p>
          <a:p>
            <a:r>
              <a:rPr lang="en-IE"/>
              <a:t>Is rolling a die fair?</a:t>
            </a:r>
            <a:endParaRPr lang="en-US"/>
          </a:p>
        </p:txBody>
      </p:sp>
      <p:sp>
        <p:nvSpPr>
          <p:cNvPr id="2" name="Date Placeholder 1"/>
          <p:cNvSpPr>
            <a:spLocks noGrp="1"/>
          </p:cNvSpPr>
          <p:nvPr>
            <p:ph type="dt" sz="half" idx="10"/>
          </p:nvPr>
        </p:nvSpPr>
        <p:spPr/>
        <p:txBody>
          <a:bodyPr/>
          <a:lstStyle/>
          <a:p>
            <a:fld id="{76651DAF-C272-4E0D-8A4C-6A43F81A51D4}" type="datetime6">
              <a:rPr lang="en-US" smtClean="0"/>
              <a:pPr/>
              <a:t>May 15</a:t>
            </a:fld>
            <a:endParaRPr lang="en-US"/>
          </a:p>
        </p:txBody>
      </p:sp>
    </p:spTree>
    <p:extLst>
      <p:ext uri="{BB962C8B-B14F-4D97-AF65-F5344CB8AC3E}">
        <p14:creationId xmlns:p14="http://schemas.microsoft.com/office/powerpoint/2010/main" val="197119192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n-IE" sz="4000"/>
              <a:t>Is this spinner fair? Give reasons for your answer.</a:t>
            </a:r>
            <a:endParaRPr lang="en-US" sz="4000"/>
          </a:p>
        </p:txBody>
      </p:sp>
      <p:sp>
        <p:nvSpPr>
          <p:cNvPr id="48133" name="Rectangle 5"/>
          <p:cNvSpPr>
            <a:spLocks noGrp="1" noChangeArrowheads="1"/>
          </p:cNvSpPr>
          <p:nvPr>
            <p:ph type="body" idx="1"/>
          </p:nvPr>
        </p:nvSpPr>
        <p:spPr/>
        <p:txBody>
          <a:bodyPr/>
          <a:lstStyle/>
          <a:p>
            <a:endParaRPr lang="en-GB"/>
          </a:p>
        </p:txBody>
      </p:sp>
      <p:pic>
        <p:nvPicPr>
          <p:cNvPr id="48134" name="Picture 6" descr="spinnetr"/>
          <p:cNvPicPr>
            <a:picLocks noChangeAspect="1" noChangeArrowheads="1"/>
          </p:cNvPicPr>
          <p:nvPr/>
        </p:nvPicPr>
        <p:blipFill>
          <a:blip r:embed="rId2"/>
          <a:srcRect/>
          <a:stretch>
            <a:fillRect/>
          </a:stretch>
        </p:blipFill>
        <p:spPr bwMode="auto">
          <a:xfrm>
            <a:off x="1835150" y="2060575"/>
            <a:ext cx="5689600" cy="4075113"/>
          </a:xfrm>
          <a:prstGeom prst="rect">
            <a:avLst/>
          </a:prstGeom>
          <a:noFill/>
        </p:spPr>
      </p:pic>
      <p:sp>
        <p:nvSpPr>
          <p:cNvPr id="2" name="Date Placeholder 1"/>
          <p:cNvSpPr>
            <a:spLocks noGrp="1"/>
          </p:cNvSpPr>
          <p:nvPr>
            <p:ph type="dt" sz="half" idx="10"/>
          </p:nvPr>
        </p:nvSpPr>
        <p:spPr/>
        <p:txBody>
          <a:bodyPr/>
          <a:lstStyle/>
          <a:p>
            <a:fld id="{DF78DF43-A1C3-4A43-BA8B-117A3A5D8DF5}" type="datetime6">
              <a:rPr lang="en-US" smtClean="0"/>
              <a:pPr/>
              <a:t>May 15</a:t>
            </a:fld>
            <a:endParaRPr lang="en-US"/>
          </a:p>
        </p:txBody>
      </p:sp>
    </p:spTree>
    <p:extLst>
      <p:ext uri="{BB962C8B-B14F-4D97-AF65-F5344CB8AC3E}">
        <p14:creationId xmlns:p14="http://schemas.microsoft.com/office/powerpoint/2010/main" val="285846312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051050" y="3500438"/>
            <a:ext cx="4800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algn="ctr" defTabSz="914400" eaLnBrk="1" fontAlgn="base" hangingPunct="1">
              <a:spcBef>
                <a:spcPct val="50000"/>
              </a:spcBef>
              <a:spcAft>
                <a:spcPct val="0"/>
              </a:spcAft>
            </a:pPr>
            <a:r>
              <a:rPr lang="en-GB" altLang="en-US" sz="4400" dirty="0" smtClean="0">
                <a:solidFill>
                  <a:srgbClr val="FFFF66"/>
                </a:solidFill>
                <a:latin typeface="Arial" charset="0"/>
                <a:cs typeface="Arial" charset="0"/>
              </a:rPr>
              <a:t>Probability</a:t>
            </a:r>
            <a:endParaRPr lang="en-GB" altLang="en-US" sz="4400" dirty="0" smtClean="0">
              <a:solidFill>
                <a:srgbClr val="FFFF66"/>
              </a:solidFill>
              <a:latin typeface="Arial" charset="0"/>
              <a:cs typeface="Arial" charset="0"/>
            </a:endParaRPr>
          </a:p>
        </p:txBody>
      </p:sp>
      <p:sp>
        <p:nvSpPr>
          <p:cNvPr id="4116" name="Text Box 20"/>
          <p:cNvSpPr txBox="1">
            <a:spLocks noChangeArrowheads="1"/>
          </p:cNvSpPr>
          <p:nvPr/>
        </p:nvSpPr>
        <p:spPr bwMode="auto">
          <a:xfrm>
            <a:off x="611188" y="260350"/>
            <a:ext cx="7993062" cy="1616075"/>
          </a:xfrm>
          <a:prstGeom prst="rect">
            <a:avLst/>
          </a:prstGeom>
          <a:noFill/>
          <a:ln w="9525">
            <a:noFill/>
            <a:miter lim="800000"/>
            <a:headEnd/>
            <a:tailEnd/>
          </a:ln>
          <a:effectLst/>
        </p:spPr>
        <p:txBody>
          <a:bodyPr>
            <a:spAutoFit/>
          </a:bodyPr>
          <a:lstStyle/>
          <a:p>
            <a:pPr algn="ctr" defTabSz="914400" fontAlgn="base">
              <a:spcBef>
                <a:spcPct val="50000"/>
              </a:spcBef>
              <a:spcAft>
                <a:spcPct val="0"/>
              </a:spcAft>
              <a:defRPr/>
            </a:pPr>
            <a:r>
              <a:rPr lang="en-GB" sz="5000">
                <a:solidFill>
                  <a:srgbClr val="FF0000"/>
                </a:solidFill>
                <a:effectLst>
                  <a:outerShdw blurRad="38100" dist="38100" dir="2700000" algn="tl">
                    <a:srgbClr val="FFFFFF"/>
                  </a:outerShdw>
                </a:effectLst>
                <a:latin typeface="Arial" charset="0"/>
                <a:ea typeface="ＭＳ Ｐゴシック" pitchFamily="-110" charset="-128"/>
                <a:cs typeface="Arial" charset="0"/>
              </a:rPr>
              <a:t>Who Wants To Be A Millionaire?</a:t>
            </a:r>
            <a:endParaRPr lang="en-US" sz="5000">
              <a:solidFill>
                <a:srgbClr val="FF0000"/>
              </a:solidFill>
              <a:effectLst>
                <a:outerShdw blurRad="38100" dist="38100" dir="2700000" algn="tl">
                  <a:srgbClr val="FFFFFF"/>
                </a:outerShdw>
              </a:effectLst>
              <a:latin typeface="Arial" charset="0"/>
              <a:ea typeface="ＭＳ Ｐゴシック" pitchFamily="-110" charset="-128"/>
              <a:cs typeface="Arial" charset="0"/>
            </a:endParaRPr>
          </a:p>
        </p:txBody>
      </p:sp>
      <p:sp>
        <p:nvSpPr>
          <p:cNvPr id="2" name="Date Placeholder 1"/>
          <p:cNvSpPr>
            <a:spLocks noGrp="1"/>
          </p:cNvSpPr>
          <p:nvPr>
            <p:ph type="dt" sz="quarter" idx="10"/>
          </p:nvPr>
        </p:nvSpPr>
        <p:spPr/>
        <p:txBody>
          <a:bodyPr/>
          <a:lstStyle/>
          <a:p>
            <a:pPr>
              <a:defRPr/>
            </a:pPr>
            <a:fld id="{E687F237-8A9E-49A9-B466-79714EADC35B}"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1371169810"/>
      </p:ext>
    </p:extLst>
  </p:cSld>
  <p:clrMapOvr>
    <a:masterClrMapping/>
  </p:clrMapOvr>
  <p:transition>
    <p:fade thruBlk="1"/>
    <p:sndAc>
      <p:stSnd>
        <p:snd r:embed="rId3" name="stin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randombar(horizontal)">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3075" name="Rectangle 3"/>
          <p:cNvSpPr>
            <a:spLocks noGrp="1" noChangeArrowheads="1"/>
          </p:cNvSpPr>
          <p:nvPr>
            <p:ph type="ctrTitle"/>
          </p:nvPr>
        </p:nvSpPr>
        <p:spPr>
          <a:xfrm>
            <a:off x="685800" y="2819400"/>
            <a:ext cx="7772400" cy="1143000"/>
          </a:xfrm>
        </p:spPr>
        <p:txBody>
          <a:bodyPr/>
          <a:lstStyle/>
          <a:p>
            <a:pPr eaLnBrk="1" hangingPunct="1"/>
            <a:r>
              <a:rPr lang="en-US" altLang="en-US" sz="8000" smtClean="0">
                <a:solidFill>
                  <a:schemeClr val="bg1"/>
                </a:solidFill>
                <a:latin typeface="Arial" charset="0"/>
              </a:rPr>
              <a:t>Question 1</a:t>
            </a:r>
          </a:p>
        </p:txBody>
      </p:sp>
      <p:sp>
        <p:nvSpPr>
          <p:cNvPr id="3076"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3077"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7113FA24-5D50-47DF-B001-6973326E4AD0}"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472889443"/>
      </p:ext>
    </p:extLst>
  </p:cSld>
  <p:clrMapOvr>
    <a:masterClrMapping/>
  </p:clrMapOvr>
  <p:transition>
    <p:zoom/>
    <p:sndAc>
      <p:stSnd>
        <p:snd r:embed="rId2" name="drumroll.wav"/>
      </p:stSnd>
    </p:sndAc>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099"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100"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101"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102"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103" name="Rectangle 7"/>
          <p:cNvSpPr>
            <a:spLocks noGrp="1" noChangeArrowheads="1"/>
          </p:cNvSpPr>
          <p:nvPr>
            <p:ph type="title"/>
          </p:nvPr>
        </p:nvSpPr>
        <p:spPr>
          <a:xfrm>
            <a:off x="762000" y="381000"/>
            <a:ext cx="7696200" cy="2057400"/>
          </a:xfrm>
          <a:noFill/>
        </p:spPr>
        <p:txBody>
          <a:bodyPr/>
          <a:lstStyle/>
          <a:p>
            <a:pPr eaLnBrk="1" hangingPunct="1"/>
            <a:r>
              <a:rPr lang="en-GB" altLang="en-US" sz="3200" smtClean="0">
                <a:solidFill>
                  <a:schemeClr val="bg1"/>
                </a:solidFill>
                <a:latin typeface="Arial" charset="0"/>
              </a:rPr>
              <a:t>A fair, six sided dice is thrown. </a:t>
            </a:r>
            <a:br>
              <a:rPr lang="en-GB" altLang="en-US" sz="3200" smtClean="0">
                <a:solidFill>
                  <a:schemeClr val="bg1"/>
                </a:solidFill>
                <a:latin typeface="Arial" charset="0"/>
              </a:rPr>
            </a:br>
            <a:r>
              <a:rPr lang="en-GB" altLang="en-US" sz="3200" smtClean="0">
                <a:solidFill>
                  <a:schemeClr val="bg1"/>
                </a:solidFill>
                <a:latin typeface="Arial" charset="0"/>
              </a:rPr>
              <a:t>What is the probability of getting a 5?</a:t>
            </a:r>
            <a:endParaRPr lang="en-US" altLang="en-US" sz="3200" smtClean="0">
              <a:solidFill>
                <a:schemeClr val="bg1"/>
              </a:solidFill>
              <a:latin typeface="Arial" charset="0"/>
            </a:endParaRPr>
          </a:p>
        </p:txBody>
      </p:sp>
      <p:sp>
        <p:nvSpPr>
          <p:cNvPr id="6152"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US" altLang="en-US" sz="5400" smtClean="0">
                <a:latin typeface="Arial" charset="0"/>
              </a:rPr>
              <a:t>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2</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4</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US" altLang="en-US" sz="5400" smtClean="0">
                <a:latin typeface="Arial" charset="0"/>
              </a:rPr>
              <a:t> </a:t>
            </a:r>
            <a:r>
              <a:rPr lang="en-GB" altLang="en-US" sz="5400" baseline="30000" smtClean="0">
                <a:solidFill>
                  <a:schemeClr val="bg1"/>
                </a:solidFill>
                <a:latin typeface="Arial" charset="0"/>
              </a:rPr>
              <a:t>5</a:t>
            </a:r>
            <a:r>
              <a:rPr lang="en-GB" altLang="en-US" sz="5400" smtClean="0">
                <a:solidFill>
                  <a:schemeClr val="bg1"/>
                </a:solidFill>
                <a:latin typeface="Arial" charset="0"/>
              </a:rPr>
              <a:t>/</a:t>
            </a:r>
            <a:r>
              <a:rPr lang="en-GB" altLang="en-US" sz="5400" baseline="-25000" smtClean="0">
                <a:solidFill>
                  <a:schemeClr val="bg1"/>
                </a:solidFill>
                <a:latin typeface="Arial" charset="0"/>
              </a:rPr>
              <a:t>6</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D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6</a:t>
            </a:r>
            <a:endParaRPr lang="en-US" altLang="en-US" sz="5400" smtClean="0">
              <a:solidFill>
                <a:schemeClr val="bg1"/>
              </a:solidFill>
              <a:latin typeface="Arial" charset="0"/>
            </a:endParaRPr>
          </a:p>
        </p:txBody>
      </p:sp>
      <p:sp>
        <p:nvSpPr>
          <p:cNvPr id="4105"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106"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107"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108"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109"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110"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111"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112"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113"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114"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4115"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4116"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2" name="Date Placeholder 1"/>
          <p:cNvSpPr>
            <a:spLocks noGrp="1"/>
          </p:cNvSpPr>
          <p:nvPr>
            <p:ph type="dt" sz="quarter" idx="10"/>
          </p:nvPr>
        </p:nvSpPr>
        <p:spPr/>
        <p:txBody>
          <a:bodyPr/>
          <a:lstStyle/>
          <a:p>
            <a:pPr>
              <a:defRPr/>
            </a:pPr>
            <a:fld id="{7DDF2A60-45D7-42DF-B57B-D5C847B9B839}"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916299269"/>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6152">
                                            <p:txEl>
                                              <p:pRg st="0" end="0"/>
                                            </p:txEl>
                                          </p:spTgt>
                                        </p:tgtEl>
                                        <p:attrNameLst>
                                          <p:attrName>style.visibility</p:attrName>
                                        </p:attrNameLst>
                                      </p:cBhvr>
                                      <p:to>
                                        <p:strVal val="visible"/>
                                      </p:to>
                                    </p:set>
                                    <p:anim calcmode="lin" valueType="num">
                                      <p:cBhvr>
                                        <p:cTn id="7" dur="500" fill="hold"/>
                                        <p:tgtEl>
                                          <p:spTgt spid="6152">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6152">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6152">
                                            <p:txEl>
                                              <p:pRg st="1" end="1"/>
                                            </p:txEl>
                                          </p:spTgt>
                                        </p:tgtEl>
                                        <p:attrNameLst>
                                          <p:attrName>style.visibility</p:attrName>
                                        </p:attrNameLst>
                                      </p:cBhvr>
                                      <p:to>
                                        <p:strVal val="visible"/>
                                      </p:to>
                                    </p:set>
                                    <p:anim calcmode="lin" valueType="num">
                                      <p:cBhvr>
                                        <p:cTn id="13" dur="500" fill="hold"/>
                                        <p:tgtEl>
                                          <p:spTgt spid="6152">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6152">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6152">
                                            <p:txEl>
                                              <p:pRg st="2" end="2"/>
                                            </p:txEl>
                                          </p:spTgt>
                                        </p:tgtEl>
                                        <p:attrNameLst>
                                          <p:attrName>style.visibility</p:attrName>
                                        </p:attrNameLst>
                                      </p:cBhvr>
                                      <p:to>
                                        <p:strVal val="visible"/>
                                      </p:to>
                                    </p:set>
                                    <p:anim calcmode="lin" valueType="num">
                                      <p:cBhvr>
                                        <p:cTn id="19" dur="500" fill="hold"/>
                                        <p:tgtEl>
                                          <p:spTgt spid="6152">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6152">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6152">
                                            <p:txEl>
                                              <p:pRg st="3" end="3"/>
                                            </p:txEl>
                                          </p:spTgt>
                                        </p:tgtEl>
                                        <p:attrNameLst>
                                          <p:attrName>style.visibility</p:attrName>
                                        </p:attrNameLst>
                                      </p:cBhvr>
                                      <p:to>
                                        <p:strVal val="visible"/>
                                      </p:to>
                                    </p:set>
                                    <p:anim calcmode="lin" valueType="num">
                                      <p:cBhvr>
                                        <p:cTn id="25" dur="500" fill="hold"/>
                                        <p:tgtEl>
                                          <p:spTgt spid="6152">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6152">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123"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124" name="AutoShape 4"/>
          <p:cNvSpPr>
            <a:spLocks noChangeArrowheads="1"/>
          </p:cNvSpPr>
          <p:nvPr/>
        </p:nvSpPr>
        <p:spPr bwMode="auto">
          <a:xfrm>
            <a:off x="533400" y="5715000"/>
            <a:ext cx="8153400" cy="838200"/>
          </a:xfrm>
          <a:prstGeom prst="hexagon">
            <a:avLst>
              <a:gd name="adj" fmla="val 30893"/>
              <a:gd name="vf" fmla="val 115470"/>
            </a:avLst>
          </a:prstGeom>
          <a:solidFill>
            <a:schemeClr val="accent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125"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126" name="AutoShape 6"/>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5127" name="Rectangle 7"/>
          <p:cNvSpPr>
            <a:spLocks noGrp="1" noChangeArrowheads="1"/>
          </p:cNvSpPr>
          <p:nvPr>
            <p:ph type="title"/>
          </p:nvPr>
        </p:nvSpPr>
        <p:spPr>
          <a:xfrm>
            <a:off x="762000" y="381000"/>
            <a:ext cx="7696200" cy="2057400"/>
          </a:xfrm>
          <a:noFill/>
        </p:spPr>
        <p:txBody>
          <a:bodyPr/>
          <a:lstStyle/>
          <a:p>
            <a:pPr eaLnBrk="1" hangingPunct="1"/>
            <a:r>
              <a:rPr lang="en-GB" altLang="en-US" sz="3200" smtClean="0">
                <a:solidFill>
                  <a:schemeClr val="bg1"/>
                </a:solidFill>
                <a:latin typeface="Arial" charset="0"/>
              </a:rPr>
              <a:t>A fair, six sided dice is thrown. </a:t>
            </a:r>
            <a:br>
              <a:rPr lang="en-GB" altLang="en-US" sz="3200" smtClean="0">
                <a:solidFill>
                  <a:schemeClr val="bg1"/>
                </a:solidFill>
                <a:latin typeface="Arial" charset="0"/>
              </a:rPr>
            </a:br>
            <a:r>
              <a:rPr lang="en-GB" altLang="en-US" sz="3200" smtClean="0">
                <a:solidFill>
                  <a:schemeClr val="bg1"/>
                </a:solidFill>
                <a:latin typeface="Arial" charset="0"/>
              </a:rPr>
              <a:t>What is the probability of getting a 5?</a:t>
            </a:r>
            <a:endParaRPr lang="en-US" altLang="en-US" sz="3200" smtClean="0">
              <a:solidFill>
                <a:schemeClr val="bg1"/>
              </a:solidFill>
              <a:latin typeface="Arial" charset="0"/>
            </a:endParaRPr>
          </a:p>
        </p:txBody>
      </p:sp>
      <p:sp>
        <p:nvSpPr>
          <p:cNvPr id="5128" name="Rectangle 8"/>
          <p:cNvSpPr>
            <a:spLocks noGrp="1" noChangeArrowheads="1"/>
          </p:cNvSpPr>
          <p:nvPr>
            <p:ph type="body" idx="1"/>
          </p:nvPr>
        </p:nvSpPr>
        <p:spPr>
          <a:xfrm>
            <a:off x="838200" y="2667000"/>
            <a:ext cx="7620000" cy="3962400"/>
          </a:xfrm>
        </p:spPr>
        <p:txBody>
          <a:bodyPr/>
          <a:lstStyle/>
          <a:p>
            <a:pPr eaLnBrk="1" hangingPunct="1">
              <a:buFontTx/>
              <a:buNone/>
            </a:pPr>
            <a:r>
              <a:rPr lang="en-US" altLang="en-US" sz="4800" b="1" baseline="10000" smtClean="0">
                <a:solidFill>
                  <a:srgbClr val="FF9900"/>
                </a:solidFill>
                <a:latin typeface="Arial" charset="0"/>
              </a:rPr>
              <a:t>A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2</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B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4</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C </a:t>
            </a:r>
            <a:r>
              <a:rPr lang="en-US" altLang="en-US" sz="5400" smtClean="0">
                <a:latin typeface="Arial" charset="0"/>
              </a:rPr>
              <a:t> </a:t>
            </a:r>
            <a:r>
              <a:rPr lang="en-GB" altLang="en-US" sz="5400" baseline="30000" smtClean="0">
                <a:solidFill>
                  <a:schemeClr val="bg1"/>
                </a:solidFill>
                <a:latin typeface="Arial" charset="0"/>
              </a:rPr>
              <a:t>5</a:t>
            </a:r>
            <a:r>
              <a:rPr lang="en-GB" altLang="en-US" sz="5400" smtClean="0">
                <a:solidFill>
                  <a:schemeClr val="bg1"/>
                </a:solidFill>
                <a:latin typeface="Arial" charset="0"/>
              </a:rPr>
              <a:t>/</a:t>
            </a:r>
            <a:r>
              <a:rPr lang="en-GB" altLang="en-US" sz="5400" baseline="-25000" smtClean="0">
                <a:solidFill>
                  <a:schemeClr val="bg1"/>
                </a:solidFill>
                <a:latin typeface="Arial" charset="0"/>
              </a:rPr>
              <a:t>6</a:t>
            </a:r>
            <a:endParaRPr lang="en-US" altLang="en-US" sz="5400" smtClean="0">
              <a:solidFill>
                <a:schemeClr val="bg1"/>
              </a:solidFill>
              <a:latin typeface="Arial" charset="0"/>
            </a:endParaRPr>
          </a:p>
          <a:p>
            <a:pPr eaLnBrk="1" hangingPunct="1">
              <a:buFontTx/>
              <a:buNone/>
            </a:pPr>
            <a:r>
              <a:rPr lang="en-US" altLang="en-US" sz="4800" b="1" baseline="10000" smtClean="0">
                <a:solidFill>
                  <a:srgbClr val="FF9900"/>
                </a:solidFill>
                <a:latin typeface="Arial" charset="0"/>
              </a:rPr>
              <a:t>D </a:t>
            </a:r>
            <a:r>
              <a:rPr lang="en-US" altLang="en-US" sz="5400" smtClean="0">
                <a:latin typeface="Arial" charset="0"/>
              </a:rPr>
              <a:t> </a:t>
            </a:r>
            <a:r>
              <a:rPr lang="en-GB" altLang="en-US" sz="5400" baseline="30000" smtClean="0">
                <a:solidFill>
                  <a:schemeClr val="bg1"/>
                </a:solidFill>
                <a:latin typeface="Arial" charset="0"/>
              </a:rPr>
              <a:t>1</a:t>
            </a:r>
            <a:r>
              <a:rPr lang="en-GB" altLang="en-US" sz="5400" smtClean="0">
                <a:solidFill>
                  <a:schemeClr val="bg1"/>
                </a:solidFill>
                <a:latin typeface="Arial" charset="0"/>
              </a:rPr>
              <a:t>/</a:t>
            </a:r>
            <a:r>
              <a:rPr lang="en-GB" altLang="en-US" sz="5400" baseline="-25000" smtClean="0">
                <a:solidFill>
                  <a:schemeClr val="bg1"/>
                </a:solidFill>
                <a:latin typeface="Arial" charset="0"/>
              </a:rPr>
              <a:t>6</a:t>
            </a:r>
            <a:endParaRPr lang="en-US" altLang="en-US" sz="5400" baseline="-25000" smtClean="0">
              <a:solidFill>
                <a:schemeClr val="bg1"/>
              </a:solidFill>
              <a:latin typeface="Arial" charset="0"/>
            </a:endParaRPr>
          </a:p>
        </p:txBody>
      </p:sp>
      <p:sp>
        <p:nvSpPr>
          <p:cNvPr id="5129" name="Line 9"/>
          <p:cNvSpPr>
            <a:spLocks noChangeShapeType="1"/>
          </p:cNvSpPr>
          <p:nvPr/>
        </p:nvSpPr>
        <p:spPr bwMode="auto">
          <a:xfrm flipH="1">
            <a:off x="0" y="6172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130" name="Line 10"/>
          <p:cNvSpPr>
            <a:spLocks noChangeShapeType="1"/>
          </p:cNvSpPr>
          <p:nvPr/>
        </p:nvSpPr>
        <p:spPr bwMode="auto">
          <a:xfrm flipH="1">
            <a:off x="0" y="51816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131" name="Line 11"/>
          <p:cNvSpPr>
            <a:spLocks noChangeShapeType="1"/>
          </p:cNvSpPr>
          <p:nvPr/>
        </p:nvSpPr>
        <p:spPr bwMode="auto">
          <a:xfrm flipH="1">
            <a:off x="0" y="41910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132" name="Line 12"/>
          <p:cNvSpPr>
            <a:spLocks noChangeShapeType="1"/>
          </p:cNvSpPr>
          <p:nvPr/>
        </p:nvSpPr>
        <p:spPr bwMode="auto">
          <a:xfrm flipH="1">
            <a:off x="0" y="32004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133" name="Line 13"/>
          <p:cNvSpPr>
            <a:spLocks noChangeShapeType="1"/>
          </p:cNvSpPr>
          <p:nvPr/>
        </p:nvSpPr>
        <p:spPr bwMode="auto">
          <a:xfrm flipH="1">
            <a:off x="8686800" y="61722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134" name="Line 14"/>
          <p:cNvSpPr>
            <a:spLocks noChangeShapeType="1"/>
          </p:cNvSpPr>
          <p:nvPr/>
        </p:nvSpPr>
        <p:spPr bwMode="auto">
          <a:xfrm flipH="1">
            <a:off x="8686800" y="51816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135" name="Line 15"/>
          <p:cNvSpPr>
            <a:spLocks noChangeShapeType="1"/>
          </p:cNvSpPr>
          <p:nvPr/>
        </p:nvSpPr>
        <p:spPr bwMode="auto">
          <a:xfrm flipH="1">
            <a:off x="8686800" y="41910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136" name="Line 16"/>
          <p:cNvSpPr>
            <a:spLocks noChangeShapeType="1"/>
          </p:cNvSpPr>
          <p:nvPr/>
        </p:nvSpPr>
        <p:spPr bwMode="auto">
          <a:xfrm flipH="1">
            <a:off x="8686800" y="3200400"/>
            <a:ext cx="4572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137" name="Line 17"/>
          <p:cNvSpPr>
            <a:spLocks noChangeShapeType="1"/>
          </p:cNvSpPr>
          <p:nvPr/>
        </p:nvSpPr>
        <p:spPr bwMode="auto">
          <a:xfrm flipH="1">
            <a:off x="8610600" y="14478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5138" name="Line 18"/>
          <p:cNvSpPr>
            <a:spLocks noChangeShapeType="1"/>
          </p:cNvSpPr>
          <p:nvPr/>
        </p:nvSpPr>
        <p:spPr bwMode="auto">
          <a:xfrm flipH="1">
            <a:off x="0" y="14478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556E8C77-6D9A-4E56-8765-B07E529A2E28}"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3872741862"/>
      </p:ext>
    </p:extLst>
  </p:cSld>
  <p:clrMapOvr>
    <a:masterClrMapping/>
  </p:clrMapOvr>
  <p:transition>
    <p:sndAc>
      <p:stSnd>
        <p:snd r:embed="rId2" name="Tarda.wav"/>
      </p:stSnd>
    </p:sndAc>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p:spPr>
        <p:txBody>
          <a:bodyPr wrap="none" anchor="ctr"/>
          <a:lstStyle>
            <a:lvl1pPr eaLnBrk="0" hangingPunct="0">
              <a:defRPr sz="2400">
                <a:solidFill>
                  <a:schemeClr val="tx1"/>
                </a:solidFill>
                <a:latin typeface="Times New Roman" pitchFamily="-110" charset="0"/>
                <a:ea typeface="ＭＳ Ｐゴシック" pitchFamily="-110" charset="-128"/>
              </a:defRPr>
            </a:lvl1pPr>
            <a:lvl2pPr marL="742950" indent="-285750" eaLnBrk="0" hangingPunct="0">
              <a:defRPr sz="2400">
                <a:solidFill>
                  <a:schemeClr val="tx1"/>
                </a:solidFill>
                <a:latin typeface="Times New Roman" pitchFamily="-110" charset="0"/>
                <a:ea typeface="ＭＳ Ｐゴシック" pitchFamily="-110" charset="-128"/>
              </a:defRPr>
            </a:lvl2pPr>
            <a:lvl3pPr marL="1143000" indent="-228600" eaLnBrk="0" hangingPunct="0">
              <a:defRPr sz="2400">
                <a:solidFill>
                  <a:schemeClr val="tx1"/>
                </a:solidFill>
                <a:latin typeface="Times New Roman" pitchFamily="-110" charset="0"/>
                <a:ea typeface="ＭＳ Ｐゴシック" pitchFamily="-110" charset="-128"/>
              </a:defRPr>
            </a:lvl3pPr>
            <a:lvl4pPr marL="1600200" indent="-228600" eaLnBrk="0" hangingPunct="0">
              <a:defRPr sz="2400">
                <a:solidFill>
                  <a:schemeClr val="tx1"/>
                </a:solidFill>
                <a:latin typeface="Times New Roman" pitchFamily="-110" charset="0"/>
                <a:ea typeface="ＭＳ Ｐゴシック" pitchFamily="-110" charset="-128"/>
              </a:defRPr>
            </a:lvl4pPr>
            <a:lvl5pPr marL="2057400" indent="-228600" eaLnBrk="0" hangingPunct="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defTabSz="914400" eaLnBrk="1" fontAlgn="base" hangingPunct="1">
              <a:spcBef>
                <a:spcPct val="0"/>
              </a:spcBef>
              <a:spcAft>
                <a:spcPct val="0"/>
              </a:spcAft>
            </a:pPr>
            <a:endParaRPr lang="en-US" altLang="en-US" smtClean="0">
              <a:solidFill>
                <a:srgbClr val="000000"/>
              </a:solidFill>
            </a:endParaRPr>
          </a:p>
        </p:txBody>
      </p:sp>
      <p:sp>
        <p:nvSpPr>
          <p:cNvPr id="6147" name="Rectangle 3"/>
          <p:cNvSpPr>
            <a:spLocks noGrp="1" noChangeArrowheads="1"/>
          </p:cNvSpPr>
          <p:nvPr>
            <p:ph type="ctrTitle"/>
          </p:nvPr>
        </p:nvSpPr>
        <p:spPr>
          <a:xfrm>
            <a:off x="685800" y="2819400"/>
            <a:ext cx="7772400" cy="1143000"/>
          </a:xfrm>
        </p:spPr>
        <p:txBody>
          <a:bodyPr/>
          <a:lstStyle/>
          <a:p>
            <a:pPr eaLnBrk="1" hangingPunct="1"/>
            <a:r>
              <a:rPr lang="en-GB" altLang="en-US" sz="8000" smtClean="0">
                <a:solidFill>
                  <a:schemeClr val="bg1"/>
                </a:solidFill>
                <a:latin typeface="Arial" charset="0"/>
              </a:rPr>
              <a:t>€100</a:t>
            </a:r>
            <a:endParaRPr lang="en-US" altLang="en-US" sz="8000" smtClean="0">
              <a:solidFill>
                <a:schemeClr val="bg1"/>
              </a:solidFill>
              <a:latin typeface="Arial" charset="0"/>
            </a:endParaRPr>
          </a:p>
        </p:txBody>
      </p:sp>
      <p:sp>
        <p:nvSpPr>
          <p:cNvPr id="6148" name="Line 4"/>
          <p:cNvSpPr>
            <a:spLocks noChangeShapeType="1"/>
          </p:cNvSpPr>
          <p:nvPr/>
        </p:nvSpPr>
        <p:spPr bwMode="auto">
          <a:xfrm flipH="1">
            <a:off x="0" y="3505200"/>
            <a:ext cx="6096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6149" name="Line 5"/>
          <p:cNvSpPr>
            <a:spLocks noChangeShapeType="1"/>
          </p:cNvSpPr>
          <p:nvPr/>
        </p:nvSpPr>
        <p:spPr bwMode="auto">
          <a:xfrm flipH="1">
            <a:off x="8610600" y="3505200"/>
            <a:ext cx="533400" cy="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IE" sz="2400" smtClean="0">
              <a:solidFill>
                <a:srgbClr val="000000"/>
              </a:solidFill>
              <a:ea typeface="ＭＳ Ｐゴシック" pitchFamily="-110" charset="-128"/>
            </a:endParaRPr>
          </a:p>
        </p:txBody>
      </p:sp>
      <p:sp>
        <p:nvSpPr>
          <p:cNvPr id="2" name="Date Placeholder 1"/>
          <p:cNvSpPr>
            <a:spLocks noGrp="1"/>
          </p:cNvSpPr>
          <p:nvPr>
            <p:ph type="dt" sz="quarter" idx="10"/>
          </p:nvPr>
        </p:nvSpPr>
        <p:spPr/>
        <p:txBody>
          <a:bodyPr/>
          <a:lstStyle/>
          <a:p>
            <a:pPr>
              <a:defRPr/>
            </a:pPr>
            <a:fld id="{F7DA0DEA-03C4-48F5-ADAD-B024348BB698}" type="datetime6">
              <a:rPr lang="en-US">
                <a:solidFill>
                  <a:srgbClr val="000000"/>
                </a:solidFill>
              </a:rPr>
              <a:pPr>
                <a:defRPr/>
              </a:pPr>
              <a:t>May 15</a:t>
            </a:fld>
            <a:endParaRPr lang="en-GB">
              <a:solidFill>
                <a:srgbClr val="000000"/>
              </a:solidFill>
            </a:endParaRPr>
          </a:p>
        </p:txBody>
      </p:sp>
    </p:spTree>
    <p:extLst>
      <p:ext uri="{BB962C8B-B14F-4D97-AF65-F5344CB8AC3E}">
        <p14:creationId xmlns:p14="http://schemas.microsoft.com/office/powerpoint/2010/main" val="2417695552"/>
      </p:ext>
    </p:extLst>
  </p:cSld>
  <p:clrMapOvr>
    <a:masterClrMapping/>
  </p:clrMapOvr>
  <p:transition>
    <p:zoom/>
    <p:sndAc>
      <p:stSnd>
        <p:snd r:embed="rId2" name="cashreg.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emplate>
  <TotalTime>699</TotalTime>
  <Words>3872</Words>
  <Application>Microsoft Office PowerPoint</Application>
  <PresentationFormat>On-screen Show (4:3)</PresentationFormat>
  <Paragraphs>778</Paragraphs>
  <Slides>155</Slides>
  <Notes>3</Notes>
  <HiddenSlides>0</HiddenSlides>
  <MMClips>0</MMClips>
  <ScaleCrop>false</ScaleCrop>
  <HeadingPairs>
    <vt:vector size="4" baseType="variant">
      <vt:variant>
        <vt:lpstr>Theme</vt:lpstr>
      </vt:variant>
      <vt:variant>
        <vt:i4>2</vt:i4>
      </vt:variant>
      <vt:variant>
        <vt:lpstr>Slide Titles</vt:lpstr>
      </vt:variant>
      <vt:variant>
        <vt:i4>155</vt:i4>
      </vt:variant>
    </vt:vector>
  </HeadingPairs>
  <TitlesOfParts>
    <vt:vector size="157" baseType="lpstr">
      <vt:lpstr>Apex</vt:lpstr>
      <vt:lpstr>Default Design</vt:lpstr>
      <vt:lpstr>PROBABILITY</vt:lpstr>
      <vt:lpstr>Birth of probability</vt:lpstr>
      <vt:lpstr>What is probability? </vt:lpstr>
      <vt:lpstr>Probability</vt:lpstr>
      <vt:lpstr>Try it yourself…</vt:lpstr>
      <vt:lpstr>Definition</vt:lpstr>
      <vt:lpstr>For Example</vt:lpstr>
      <vt:lpstr>For Example</vt:lpstr>
      <vt:lpstr>LISTING OUTCOMES </vt:lpstr>
      <vt:lpstr>Example </vt:lpstr>
      <vt:lpstr>Listing the outcomes</vt:lpstr>
      <vt:lpstr>A SIX SIDED FAIR DICE</vt:lpstr>
      <vt:lpstr>Here are the possible outcomes</vt:lpstr>
      <vt:lpstr>A Spinner</vt:lpstr>
      <vt:lpstr>Fundamental Principle of Counting</vt:lpstr>
      <vt:lpstr>The fundamental principle of counting </vt:lpstr>
      <vt:lpstr>Example</vt:lpstr>
      <vt:lpstr>Solution</vt:lpstr>
      <vt:lpstr>Two way tables</vt:lpstr>
      <vt:lpstr>PowerPoint Presentation</vt:lpstr>
      <vt:lpstr>Two-Way Tables</vt:lpstr>
      <vt:lpstr>PowerPoint Presentation</vt:lpstr>
      <vt:lpstr>A coin is tossed and a spinner is spun. List all possible outcomes using a two way table.</vt:lpstr>
      <vt:lpstr>PowerPoint Presentation</vt:lpstr>
      <vt:lpstr>Question</vt:lpstr>
      <vt:lpstr>Question </vt:lpstr>
      <vt:lpstr>Question </vt:lpstr>
      <vt:lpstr>Question </vt:lpstr>
      <vt:lpstr>PowerPoint Presentation</vt:lpstr>
      <vt:lpstr>Probability 2</vt:lpstr>
      <vt:lpstr> RECAP</vt:lpstr>
      <vt:lpstr>Probability</vt:lpstr>
      <vt:lpstr>Definition</vt:lpstr>
      <vt:lpstr>For Example</vt:lpstr>
      <vt:lpstr>A SIX SIDED FAIR DICE</vt:lpstr>
      <vt:lpstr>Here are the possible outcomes</vt:lpstr>
      <vt:lpstr>Fundamental Principle of Counting</vt:lpstr>
      <vt:lpstr>A coin is tossed and a spinner is spun. List all possible outcomes using a two way table.</vt:lpstr>
      <vt:lpstr>Try it yourself</vt:lpstr>
      <vt:lpstr>PowerPoint Presentation</vt:lpstr>
      <vt:lpstr>What kind of words would you use to describe the following</vt:lpstr>
      <vt:lpstr>Impossible (will never happen)</vt:lpstr>
      <vt:lpstr>Certain (It will definitely happen)</vt:lpstr>
      <vt:lpstr>How about?</vt:lpstr>
      <vt:lpstr>The likelihood  scale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would these events go on the probability scale?</vt:lpstr>
      <vt:lpstr>Draw a probability scale and mark the following</vt:lpstr>
      <vt:lpstr>Draw a probability scale and mark the following</vt:lpstr>
      <vt:lpstr>Draw a probability scale and mark the following</vt:lpstr>
      <vt:lpstr>PowerPoint Presentation</vt:lpstr>
      <vt:lpstr>Quick Recap</vt:lpstr>
      <vt:lpstr>A coin is tossed and a spinner is spun. List all possible outcomes.</vt:lpstr>
      <vt:lpstr>PowerPoint Presentation</vt:lpstr>
      <vt:lpstr>Sample Space</vt:lpstr>
      <vt:lpstr>What are possible outcomes of the following events?</vt:lpstr>
      <vt:lpstr>Remember to use curly brackets when listing outcomes using a sample space </vt:lpstr>
      <vt:lpstr>Where would the following go on the probability scale? </vt:lpstr>
      <vt:lpstr>How about?</vt:lpstr>
      <vt:lpstr>PowerPoint Presentation</vt:lpstr>
      <vt:lpstr>Equally likely outcomes</vt:lpstr>
      <vt:lpstr>PowerPoint Presentation</vt:lpstr>
      <vt:lpstr>True or false?</vt:lpstr>
      <vt:lpstr>Relative frequency </vt:lpstr>
      <vt:lpstr>PowerPoint Presentation</vt:lpstr>
      <vt:lpstr>Relative Frequency </vt:lpstr>
      <vt:lpstr>Definition</vt:lpstr>
      <vt:lpstr>Formula</vt:lpstr>
      <vt:lpstr>PowerPoint Presentation</vt:lpstr>
      <vt:lpstr>PowerPoint Presentation</vt:lpstr>
      <vt:lpstr>NOTE</vt:lpstr>
      <vt:lpstr>TASK</vt:lpstr>
      <vt:lpstr>Conclude</vt:lpstr>
      <vt:lpstr>Generally</vt:lpstr>
      <vt:lpstr>Homework</vt:lpstr>
      <vt:lpstr>Question</vt:lpstr>
      <vt:lpstr>Fairness</vt:lpstr>
      <vt:lpstr>PowerPoint Presentation</vt:lpstr>
      <vt:lpstr>PowerPoint Presentation</vt:lpstr>
      <vt:lpstr>Answer</vt:lpstr>
      <vt:lpstr>Question</vt:lpstr>
      <vt:lpstr>Recap</vt:lpstr>
      <vt:lpstr>Is this spinner fair? Give reasons for your answer.</vt:lpstr>
      <vt:lpstr>PowerPoint Presentation</vt:lpstr>
      <vt:lpstr>Question 1</vt:lpstr>
      <vt:lpstr>A fair, six sided dice is thrown.  What is the probability of getting a 5?</vt:lpstr>
      <vt:lpstr>A fair, six sided dice is thrown.  What is the probability of getting a 5?</vt:lpstr>
      <vt:lpstr>€100</vt:lpstr>
      <vt:lpstr>Question 2</vt:lpstr>
      <vt:lpstr>A fair, six sided dice is thrown.  What is the probability of NOT getting a 5?</vt:lpstr>
      <vt:lpstr>A fair, six sided dice is thrown.  What is the probability of getting a 5?</vt:lpstr>
      <vt:lpstr>€200</vt:lpstr>
      <vt:lpstr>Question 3</vt:lpstr>
      <vt:lpstr>A fair, six sided dice is thrown 1200 times. How many times would you expect the number 3 to come up?</vt:lpstr>
      <vt:lpstr>A fair, six sided dice is thrown 1200 times. How many times would you expect the number 3 to come up?</vt:lpstr>
      <vt:lpstr>€300</vt:lpstr>
      <vt:lpstr>Question 4</vt:lpstr>
      <vt:lpstr>A fair, six sided dice is thrown 1200 times. How many times would you expect an even number to come up?</vt:lpstr>
      <vt:lpstr>A fair, six sided dice is thrown 1200 times. How many times would you expect an even number to come up?</vt:lpstr>
      <vt:lpstr>€500</vt:lpstr>
      <vt:lpstr>Question 5</vt:lpstr>
      <vt:lpstr> Sam’s pencil case contains 3 red, 4 blue and 5 black pens. He takes a pen without looking. What is the probability that it is blue? </vt:lpstr>
      <vt:lpstr>Sam’s pencil case contains 3 red, 4 blue and 5 black pens. He takes a pen without looking. What is the probability that it is blue? </vt:lpstr>
      <vt:lpstr>€1,000</vt:lpstr>
      <vt:lpstr>Question 6</vt:lpstr>
      <vt:lpstr>A spinner has 5 sections with the following numbers on it:        3     4     4     5     6 Each section is equally likely. What is the probability of the spinner landing on the number 4?</vt:lpstr>
      <vt:lpstr>A spinner has 5 sections with the following numbers on it:        3     4     4     5     6 Each section is equally likely. What is the probability of the spinner landing on the number 4?</vt:lpstr>
      <vt:lpstr>€2,000</vt:lpstr>
      <vt:lpstr>Question 7</vt:lpstr>
      <vt:lpstr>A box contains 12 red, 20 green and 8 yellow sweets. One is picked out at random. What is the probability that it is NOT red?</vt:lpstr>
      <vt:lpstr>A box contains 12 red, 20 green and 8 yellow sweets. One is picked out at random. What is the probability that it is NOT red?</vt:lpstr>
      <vt:lpstr>€4,000</vt:lpstr>
      <vt:lpstr>Question 8</vt:lpstr>
      <vt:lpstr>  A fair, six sided dice is thrown. What is the probability of getting a multiple of 3?</vt:lpstr>
      <vt:lpstr>A fair, six sided dice is thrown. What is the probability of getting a multiple of 3?</vt:lpstr>
      <vt:lpstr>€8,000</vt:lpstr>
      <vt:lpstr>Question 9</vt:lpstr>
      <vt:lpstr>The probability of Persia winning a race is 0.2 What is the probability that she does NOT win?</vt:lpstr>
      <vt:lpstr>The probability of Persia winning a race is 0.2 What is the probability that she does NOT win?</vt:lpstr>
      <vt:lpstr>€16,000</vt:lpstr>
      <vt:lpstr>Question 10</vt:lpstr>
      <vt:lpstr>The probability that it will rain today is 0.85 What is the probability that it will not rain?</vt:lpstr>
      <vt:lpstr>The probability that it will rain today is 0.85 What is the probability that it will not rain?</vt:lpstr>
      <vt:lpstr>€32,000</vt:lpstr>
      <vt:lpstr>Question 11</vt:lpstr>
      <vt:lpstr>A family has three children. One possibility is 2 boys and 1 girl. How many possibilities are there?</vt:lpstr>
      <vt:lpstr>A family has three children. One possibility is 2 boys and 1 girl. How many possibilities are there?</vt:lpstr>
      <vt:lpstr>€64,000</vt:lpstr>
      <vt:lpstr>Question 12</vt:lpstr>
      <vt:lpstr>A fair spinner has four sections labelled                  1     3     5     7      The spinner is spun and a fair coin is tossed. What is the probability of getting:                 tails and a number less than 4</vt:lpstr>
      <vt:lpstr>A fair spinner has four sections labelled                  1     3     5     7      The spinner is spun and a fair coin is tossed. What is the probability of getting:                 tails and a number less than 4 </vt:lpstr>
      <vt:lpstr>€125,000</vt:lpstr>
      <vt:lpstr>Question 13</vt:lpstr>
      <vt:lpstr>What is the probability of getting Head, Head, Head if you toss a coin three times?</vt:lpstr>
      <vt:lpstr>What is the probability of getting Head, Head, Head if you toss a coin three times? </vt:lpstr>
      <vt:lpstr>€250,000</vt:lpstr>
      <vt:lpstr>Question 14</vt:lpstr>
      <vt:lpstr>If you toss a coin, what is the probability of getting a head or a tail?</vt:lpstr>
      <vt:lpstr>If you toss a coin, what is the probability of getting a head or a tail?</vt:lpstr>
      <vt:lpstr>€500,000</vt:lpstr>
      <vt:lpstr>Question 15</vt:lpstr>
      <vt:lpstr>You roll two dice and add the numbers on the top face of each dice. What is the probability of getting 12 as a total?</vt:lpstr>
      <vt:lpstr>You roll two dice and add the numbers on the top face of each dice. What is the probability of getting 12 as a total?</vt:lpstr>
      <vt:lpstr>€1,000,000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PROBABILITY</dc:title>
  <dc:creator>Sarah Moloney</dc:creator>
  <cp:lastModifiedBy>user</cp:lastModifiedBy>
  <cp:revision>3</cp:revision>
  <cp:lastPrinted>2012-12-02T21:27:06Z</cp:lastPrinted>
  <dcterms:created xsi:type="dcterms:W3CDTF">2012-12-02T14:31:01Z</dcterms:created>
  <dcterms:modified xsi:type="dcterms:W3CDTF">2015-05-06T12:57:07Z</dcterms:modified>
</cp:coreProperties>
</file>